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Public Sans 1 Medium" charset="1" panose="00000000000000000000"/>
      <p:regular r:id="rId29"/>
    </p:embeddedFont>
    <p:embeddedFont>
      <p:font typeface="DM Sans" charset="1" panose="00000000000000000000"/>
      <p:regular r:id="rId30"/>
    </p:embeddedFont>
    <p:embeddedFont>
      <p:font typeface="DM Sans Bold" charset="1" panose="00000000000000000000"/>
      <p:regular r:id="rId31"/>
    </p:embeddedFont>
    <p:embeddedFont>
      <p:font typeface="DM Sans Italics" charset="1" panose="00000000000000000000"/>
      <p:regular r:id="rId32"/>
    </p:embeddedFont>
    <p:embeddedFont>
      <p:font typeface="Aileron Bold" charset="1" panose="00000800000000000000"/>
      <p:regular r:id="rId33"/>
    </p:embeddedFont>
    <p:embeddedFont>
      <p:font typeface="Aileron" charset="1" panose="00000500000000000000"/>
      <p:regular r:id="rId34"/>
    </p:embeddedFont>
    <p:embeddedFont>
      <p:font typeface="Aileron Heavy" charset="1" panose="00000A00000000000000"/>
      <p:regular r:id="rId35"/>
    </p:embeddedFont>
    <p:embeddedFont>
      <p:font typeface="Public Sans 1 Bold" charset="1" panose="00000000000000000000"/>
      <p:regular r:id="rId36"/>
    </p:embeddedFont>
    <p:embeddedFont>
      <p:font typeface="Public Sans 2 Bold" charset="1" panose="00000000000000000000"/>
      <p:regular r:id="rId37"/>
    </p:embeddedFont>
    <p:embeddedFont>
      <p:font typeface="HK Grotesk Pro Bold" charset="1" panose="00000800000000000000"/>
      <p:regular r:id="rId38"/>
    </p:embeddedFont>
    <p:embeddedFont>
      <p:font typeface="HK Grotesk Pro" charset="1" panose="000005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png" Type="http://schemas.openxmlformats.org/officeDocument/2006/relationships/image"/><Relationship Id="rId4" Target="../media/image45.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png" Type="http://schemas.openxmlformats.org/officeDocument/2006/relationships/image"/><Relationship Id="rId4" Target="../media/image45.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2" Target="../media/image35.jpeg" Type="http://schemas.openxmlformats.org/officeDocument/2006/relationships/image"/><Relationship Id="rId3" Target="../media/image3.png" Type="http://schemas.openxmlformats.org/officeDocument/2006/relationships/image"/><Relationship Id="rId4" Target="../media/image45.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https://picodes.nrscstandards.org" TargetMode="External" Type="http://schemas.openxmlformats.org/officeDocument/2006/relationships/hyperlink"/><Relationship Id="rId9" Target="../media/image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62.png" Type="http://schemas.openxmlformats.org/officeDocument/2006/relationships/image"/><Relationship Id="rId4" Target="../media/image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11" Target="../media/image68.svg" Type="http://schemas.openxmlformats.org/officeDocument/2006/relationships/image"/><Relationship Id="rId12" Target="../media/image3.png" Type="http://schemas.openxmlformats.org/officeDocument/2006/relationships/image"/><Relationship Id="rId2" Target="../media/image63.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6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14" Target="../media/image77.png" Type="http://schemas.openxmlformats.org/officeDocument/2006/relationships/image"/><Relationship Id="rId15" Target="../media/image78.png" Type="http://schemas.openxmlformats.org/officeDocument/2006/relationships/image"/><Relationship Id="rId16" Target="../media/image3.png" Type="http://schemas.openxmlformats.org/officeDocument/2006/relationships/image"/><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79.jpeg" Type="http://schemas.openxmlformats.org/officeDocument/2006/relationships/image"/><Relationship Id="rId3" Target="../media/image77.png" Type="http://schemas.openxmlformats.org/officeDocument/2006/relationships/image"/><Relationship Id="rId4" Target="../media/image78.png" Type="http://schemas.openxmlformats.org/officeDocument/2006/relationships/image"/><Relationship Id="rId5" Target="../media/image80.png" Type="http://schemas.openxmlformats.org/officeDocument/2006/relationships/image"/><Relationship Id="rId6" Target="../media/image81.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8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 Id="rId4"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0.png" Type="http://schemas.openxmlformats.org/officeDocument/2006/relationships/image"/><Relationship Id="rId12" Target="../media/image91.svg" Type="http://schemas.openxmlformats.org/officeDocument/2006/relationships/image"/><Relationship Id="rId13" Target="../media/image3.png" Type="http://schemas.openxmlformats.org/officeDocument/2006/relationships/image"/><Relationship Id="rId2" Target="../media/image83.jpe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86.png" Type="http://schemas.openxmlformats.org/officeDocument/2006/relationships/image"/><Relationship Id="rId8" Target="../media/image87.svg" Type="http://schemas.openxmlformats.org/officeDocument/2006/relationships/image"/><Relationship Id="rId9" Target="../media/image8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2.jpeg" Type="http://schemas.openxmlformats.org/officeDocument/2006/relationships/image"/><Relationship Id="rId3" Target="../media/image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3.jpeg" Type="http://schemas.openxmlformats.org/officeDocument/2006/relationships/image"/><Relationship Id="rId3" Target="../media/image94.png" Type="http://schemas.openxmlformats.org/officeDocument/2006/relationships/image"/><Relationship Id="rId4" Target="../media/image95.png" Type="http://schemas.openxmlformats.org/officeDocument/2006/relationships/image"/><Relationship Id="rId5" Target="../media/image78.pn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7.jpeg" Type="http://schemas.openxmlformats.org/officeDocument/2006/relationships/image"/><Relationship Id="rId4"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18" Target="../media/image23.png" Type="http://schemas.openxmlformats.org/officeDocument/2006/relationships/image"/><Relationship Id="rId19" Target="../media/image24.svg" Type="http://schemas.openxmlformats.org/officeDocument/2006/relationships/image"/><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media/image29.png" Type="http://schemas.openxmlformats.org/officeDocument/2006/relationships/image"/><Relationship Id="rId15" Target="../media/image30.svg" Type="http://schemas.openxmlformats.org/officeDocument/2006/relationships/image"/><Relationship Id="rId16" Target="../media/image31.png" Type="http://schemas.openxmlformats.org/officeDocument/2006/relationships/image"/><Relationship Id="rId17" Target="../media/image32.svg" Type="http://schemas.openxmlformats.org/officeDocument/2006/relationships/image"/><Relationship Id="rId18" Target="../media/image33.png" Type="http://schemas.openxmlformats.org/officeDocument/2006/relationships/image"/><Relationship Id="rId19" Target="../media/image34.svg" Type="http://schemas.openxmlformats.org/officeDocument/2006/relationships/image"/><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13" Target="../media/image43.png" Type="http://schemas.openxmlformats.org/officeDocument/2006/relationships/image"/><Relationship Id="rId14" Target="../media/image44.svg" Type="http://schemas.openxmlformats.org/officeDocument/2006/relationships/image"/><Relationship Id="rId2" Target="../media/image35.jpeg" Type="http://schemas.openxmlformats.org/officeDocument/2006/relationships/image"/><Relationship Id="rId3" Target="../media/image3.png" Type="http://schemas.openxmlformats.org/officeDocument/2006/relationships/image"/><Relationship Id="rId4" Target="../media/image36.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3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2" Target="../media/image35.jpeg" Type="http://schemas.openxmlformats.org/officeDocument/2006/relationships/image"/><Relationship Id="rId3" Target="../media/image3.png" Type="http://schemas.openxmlformats.org/officeDocument/2006/relationships/image"/><Relationship Id="rId4" Target="../media/image45.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4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0" y="0"/>
            <a:ext cx="6949251" cy="10287000"/>
            <a:chOff x="0" y="0"/>
            <a:chExt cx="1076621" cy="1593725"/>
          </a:xfrm>
        </p:grpSpPr>
        <p:sp>
          <p:nvSpPr>
            <p:cNvPr name="Freeform 4" id="4"/>
            <p:cNvSpPr/>
            <p:nvPr/>
          </p:nvSpPr>
          <p:spPr>
            <a:xfrm flipH="false" flipV="false" rot="0">
              <a:off x="0" y="0"/>
              <a:ext cx="1076621" cy="1593725"/>
            </a:xfrm>
            <a:custGeom>
              <a:avLst/>
              <a:gdLst/>
              <a:ahLst/>
              <a:cxnLst/>
              <a:rect r="r" b="b" t="t" l="l"/>
              <a:pathLst>
                <a:path h="1593725" w="1076621">
                  <a:moveTo>
                    <a:pt x="0" y="0"/>
                  </a:moveTo>
                  <a:lnTo>
                    <a:pt x="1076621" y="0"/>
                  </a:lnTo>
                  <a:lnTo>
                    <a:pt x="1076621" y="1593725"/>
                  </a:lnTo>
                  <a:lnTo>
                    <a:pt x="0" y="1593725"/>
                  </a:lnTo>
                  <a:close/>
                </a:path>
              </a:pathLst>
            </a:custGeom>
            <a:blipFill>
              <a:blip r:embed="rId3"/>
              <a:stretch>
                <a:fillRect l="-61092" t="0" r="-61092" b="0"/>
              </a:stretch>
            </a:blipFill>
          </p:spPr>
        </p:sp>
      </p:grpSp>
      <p:sp>
        <p:nvSpPr>
          <p:cNvPr name="TextBox 5" id="5"/>
          <p:cNvSpPr txBox="true"/>
          <p:nvPr/>
        </p:nvSpPr>
        <p:spPr>
          <a:xfrm rot="0">
            <a:off x="8029837" y="1114425"/>
            <a:ext cx="9469508" cy="856180"/>
          </a:xfrm>
          <a:prstGeom prst="rect">
            <a:avLst/>
          </a:prstGeom>
        </p:spPr>
        <p:txBody>
          <a:bodyPr anchor="t" rtlCol="false" tIns="0" lIns="0" bIns="0" rIns="0">
            <a:spAutoFit/>
          </a:bodyPr>
          <a:lstStyle/>
          <a:p>
            <a:pPr algn="l">
              <a:lnSpc>
                <a:spcPts val="6327"/>
              </a:lnSpc>
            </a:pPr>
            <a:r>
              <a:rPr lang="en-US" b="true" sz="6203">
                <a:solidFill>
                  <a:srgbClr val="000000"/>
                </a:solidFill>
                <a:latin typeface="Public Sans 1 Medium"/>
                <a:ea typeface="Public Sans 1 Medium"/>
                <a:cs typeface="Public Sans 1 Medium"/>
                <a:sym typeface="Public Sans 1 Medium"/>
              </a:rPr>
              <a:t>WHAT IS RDS/RBDS?</a:t>
            </a:r>
          </a:p>
        </p:txBody>
      </p:sp>
      <p:sp>
        <p:nvSpPr>
          <p:cNvPr name="TextBox 6" id="6"/>
          <p:cNvSpPr txBox="true"/>
          <p:nvPr/>
        </p:nvSpPr>
        <p:spPr>
          <a:xfrm rot="0">
            <a:off x="8029837" y="2395902"/>
            <a:ext cx="8653329" cy="3505674"/>
          </a:xfrm>
          <a:prstGeom prst="rect">
            <a:avLst/>
          </a:prstGeom>
        </p:spPr>
        <p:txBody>
          <a:bodyPr anchor="t" rtlCol="false" tIns="0" lIns="0" bIns="0" rIns="0">
            <a:spAutoFit/>
          </a:bodyPr>
          <a:lstStyle/>
          <a:p>
            <a:pPr algn="l" marL="0" indent="0" lvl="0">
              <a:lnSpc>
                <a:spcPts val="3123"/>
              </a:lnSpc>
              <a:spcBef>
                <a:spcPct val="0"/>
              </a:spcBef>
            </a:pPr>
            <a:r>
              <a:rPr lang="en-US" sz="2231">
                <a:solidFill>
                  <a:srgbClr val="000000"/>
                </a:solidFill>
                <a:latin typeface="DM Sans"/>
                <a:ea typeface="DM Sans"/>
                <a:cs typeface="DM Sans"/>
                <a:sym typeface="DM Sans"/>
              </a:rPr>
              <a:t>The</a:t>
            </a:r>
            <a:r>
              <a:rPr lang="en-US" sz="2231" strike="noStrike" u="none">
                <a:solidFill>
                  <a:srgbClr val="000000"/>
                </a:solidFill>
                <a:latin typeface="DM Sans"/>
                <a:ea typeface="DM Sans"/>
                <a:cs typeface="DM Sans"/>
                <a:sym typeface="DM Sans"/>
              </a:rPr>
              <a:t> </a:t>
            </a:r>
            <a:r>
              <a:rPr lang="en-US" b="true" sz="2231" strike="noStrike" u="none">
                <a:solidFill>
                  <a:srgbClr val="000000"/>
                </a:solidFill>
                <a:latin typeface="DM Sans Bold"/>
                <a:ea typeface="DM Sans Bold"/>
                <a:cs typeface="DM Sans Bold"/>
                <a:sym typeface="DM Sans Bold"/>
              </a:rPr>
              <a:t>European Broadcasting Union</a:t>
            </a:r>
            <a:r>
              <a:rPr lang="en-US" sz="2231" strike="noStrike" u="none">
                <a:solidFill>
                  <a:srgbClr val="000000"/>
                </a:solidFill>
                <a:latin typeface="DM Sans"/>
                <a:ea typeface="DM Sans"/>
                <a:cs typeface="DM Sans"/>
                <a:sym typeface="DM Sans"/>
              </a:rPr>
              <a:t> (</a:t>
            </a:r>
            <a:r>
              <a:rPr lang="en-US" sz="2231" i="true" strike="noStrike" u="none">
                <a:solidFill>
                  <a:srgbClr val="000000"/>
                </a:solidFill>
                <a:latin typeface="DM Sans Italics"/>
                <a:ea typeface="DM Sans Italics"/>
                <a:cs typeface="DM Sans Italics"/>
                <a:sym typeface="DM Sans Italics"/>
              </a:rPr>
              <a:t>EBU</a:t>
            </a:r>
            <a:r>
              <a:rPr lang="en-US" sz="2231" strike="noStrike" u="none">
                <a:solidFill>
                  <a:srgbClr val="000000"/>
                </a:solidFill>
                <a:latin typeface="DM Sans"/>
                <a:ea typeface="DM Sans"/>
                <a:cs typeface="DM Sans"/>
                <a:sym typeface="DM Sans"/>
              </a:rPr>
              <a:t>) first introduced the official RDS specification in March 1984 after nearly a decade of development. </a:t>
            </a:r>
          </a:p>
          <a:p>
            <a:pPr algn="l" marL="0" indent="0" lvl="0">
              <a:lnSpc>
                <a:spcPts val="3123"/>
              </a:lnSpc>
              <a:spcBef>
                <a:spcPct val="0"/>
              </a:spcBef>
            </a:pPr>
          </a:p>
          <a:p>
            <a:pPr algn="l" marL="0" indent="0" lvl="0">
              <a:lnSpc>
                <a:spcPts val="3123"/>
              </a:lnSpc>
              <a:spcBef>
                <a:spcPct val="0"/>
              </a:spcBef>
            </a:pPr>
            <a:r>
              <a:rPr lang="en-US" sz="2231" strike="noStrike" u="none">
                <a:solidFill>
                  <a:srgbClr val="000000"/>
                </a:solidFill>
                <a:latin typeface="DM Sans"/>
                <a:ea typeface="DM Sans"/>
                <a:cs typeface="DM Sans"/>
                <a:sym typeface="DM Sans"/>
              </a:rPr>
              <a:t>The United States officially adopted its own version, called RBDS (Radio Broadcast Data System), on January 8, 1993, though the technical standard framework was completed by the National Radio Systems Committee (NRSC) in late 1992.</a:t>
            </a:r>
          </a:p>
          <a:p>
            <a:pPr algn="l" marL="0" indent="0" lvl="0">
              <a:lnSpc>
                <a:spcPts val="3123"/>
              </a:lnSpc>
              <a:spcBef>
                <a:spcPct val="0"/>
              </a:spcBef>
            </a:pPr>
          </a:p>
        </p:txBody>
      </p:sp>
      <p:sp>
        <p:nvSpPr>
          <p:cNvPr name="TextBox 7" id="7"/>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
        <p:nvSpPr>
          <p:cNvPr name="Freeform 8" id="8"/>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4"/>
            <a:stretch>
              <a:fillRect l="0" t="0" r="0" b="0"/>
            </a:stretch>
          </a:blipFill>
        </p:spPr>
      </p:sp>
      <p:sp>
        <p:nvSpPr>
          <p:cNvPr name="TextBox 9" id="9"/>
          <p:cNvSpPr txBox="true"/>
          <p:nvPr/>
        </p:nvSpPr>
        <p:spPr>
          <a:xfrm rot="0">
            <a:off x="15395823" y="99121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Freeform 4" id="4"/>
          <p:cNvSpPr/>
          <p:nvPr/>
        </p:nvSpPr>
        <p:spPr>
          <a:xfrm flipH="false" flipV="false" rot="0">
            <a:off x="1890681" y="2590423"/>
            <a:ext cx="9084951" cy="5768944"/>
          </a:xfrm>
          <a:custGeom>
            <a:avLst/>
            <a:gdLst/>
            <a:ahLst/>
            <a:cxnLst/>
            <a:rect r="r" b="b" t="t" l="l"/>
            <a:pathLst>
              <a:path h="5768944" w="9084951">
                <a:moveTo>
                  <a:pt x="0" y="0"/>
                </a:moveTo>
                <a:lnTo>
                  <a:pt x="9084951" y="0"/>
                </a:lnTo>
                <a:lnTo>
                  <a:pt x="9084951" y="5768944"/>
                </a:lnTo>
                <a:lnTo>
                  <a:pt x="0" y="5768944"/>
                </a:lnTo>
                <a:lnTo>
                  <a:pt x="0" y="0"/>
                </a:lnTo>
                <a:close/>
              </a:path>
            </a:pathLst>
          </a:custGeom>
          <a:blipFill>
            <a:blip r:embed="rId4"/>
            <a:stretch>
              <a:fillRect l="0" t="0" r="0" b="0"/>
            </a:stretch>
          </a:blipFill>
        </p:spPr>
      </p:sp>
      <p:grpSp>
        <p:nvGrpSpPr>
          <p:cNvPr name="Group 5" id="5"/>
          <p:cNvGrpSpPr/>
          <p:nvPr/>
        </p:nvGrpSpPr>
        <p:grpSpPr>
          <a:xfrm rot="0">
            <a:off x="11240112" y="2590423"/>
            <a:ext cx="5157206" cy="4290090"/>
            <a:chOff x="0" y="0"/>
            <a:chExt cx="1406650" cy="1170141"/>
          </a:xfrm>
        </p:grpSpPr>
        <p:sp>
          <p:nvSpPr>
            <p:cNvPr name="Freeform 6" id="6"/>
            <p:cNvSpPr/>
            <p:nvPr/>
          </p:nvSpPr>
          <p:spPr>
            <a:xfrm flipH="false" flipV="false" rot="0">
              <a:off x="0" y="0"/>
              <a:ext cx="1406650" cy="1170141"/>
            </a:xfrm>
            <a:custGeom>
              <a:avLst/>
              <a:gdLst/>
              <a:ahLst/>
              <a:cxnLst/>
              <a:rect r="r" b="b" t="t" l="l"/>
              <a:pathLst>
                <a:path h="1170141" w="1406650">
                  <a:moveTo>
                    <a:pt x="24019" y="0"/>
                  </a:moveTo>
                  <a:lnTo>
                    <a:pt x="1382631" y="0"/>
                  </a:lnTo>
                  <a:cubicBezTo>
                    <a:pt x="1389002" y="0"/>
                    <a:pt x="1395111" y="2531"/>
                    <a:pt x="1399615" y="7035"/>
                  </a:cubicBezTo>
                  <a:cubicBezTo>
                    <a:pt x="1404120" y="11539"/>
                    <a:pt x="1406650" y="17649"/>
                    <a:pt x="1406650" y="24019"/>
                  </a:cubicBezTo>
                  <a:lnTo>
                    <a:pt x="1406650" y="1146122"/>
                  </a:lnTo>
                  <a:cubicBezTo>
                    <a:pt x="1406650" y="1159387"/>
                    <a:pt x="1395897" y="1170141"/>
                    <a:pt x="1382631" y="1170141"/>
                  </a:cubicBezTo>
                  <a:lnTo>
                    <a:pt x="24019" y="1170141"/>
                  </a:lnTo>
                  <a:cubicBezTo>
                    <a:pt x="17649" y="1170141"/>
                    <a:pt x="11539" y="1167610"/>
                    <a:pt x="7035" y="1163106"/>
                  </a:cubicBezTo>
                  <a:cubicBezTo>
                    <a:pt x="2531" y="1158601"/>
                    <a:pt x="0" y="1152492"/>
                    <a:pt x="0" y="1146122"/>
                  </a:cubicBezTo>
                  <a:lnTo>
                    <a:pt x="0" y="24019"/>
                  </a:lnTo>
                  <a:cubicBezTo>
                    <a:pt x="0" y="10754"/>
                    <a:pt x="10754" y="0"/>
                    <a:pt x="24019" y="0"/>
                  </a:cubicBezTo>
                  <a:close/>
                </a:path>
              </a:pathLst>
            </a:custGeom>
            <a:solidFill>
              <a:srgbClr val="C0FF00"/>
            </a:solidFill>
          </p:spPr>
        </p:sp>
        <p:sp>
          <p:nvSpPr>
            <p:cNvPr name="TextBox 7" id="7"/>
            <p:cNvSpPr txBox="true"/>
            <p:nvPr/>
          </p:nvSpPr>
          <p:spPr>
            <a:xfrm>
              <a:off x="0" y="-19050"/>
              <a:ext cx="1406650" cy="1189191"/>
            </a:xfrm>
            <a:prstGeom prst="rect">
              <a:avLst/>
            </a:prstGeom>
          </p:spPr>
          <p:txBody>
            <a:bodyPr anchor="ctr" rtlCol="false" tIns="50800" lIns="50800" bIns="50800" rIns="50800"/>
            <a:lstStyle/>
            <a:p>
              <a:pPr algn="ctr">
                <a:lnSpc>
                  <a:spcPts val="2339"/>
                </a:lnSpc>
              </a:pPr>
            </a:p>
          </p:txBody>
        </p:sp>
      </p:grpSp>
      <p:sp>
        <p:nvSpPr>
          <p:cNvPr name="TextBox 8" id="8"/>
          <p:cNvSpPr txBox="true"/>
          <p:nvPr/>
        </p:nvSpPr>
        <p:spPr>
          <a:xfrm rot="0">
            <a:off x="14370858" y="6024317"/>
            <a:ext cx="1532941"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PTYN</a:t>
            </a:r>
          </a:p>
        </p:txBody>
      </p:sp>
      <p:sp>
        <p:nvSpPr>
          <p:cNvPr name="Freeform 9" id="9"/>
          <p:cNvSpPr/>
          <p:nvPr/>
        </p:nvSpPr>
        <p:spPr>
          <a:xfrm flipH="false" flipV="false" rot="1668168">
            <a:off x="15692406" y="5813390"/>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1114677">
            <a:off x="6523227" y="5055453"/>
            <a:ext cx="4828113" cy="838885"/>
          </a:xfrm>
          <a:custGeom>
            <a:avLst/>
            <a:gdLst/>
            <a:ahLst/>
            <a:cxnLst/>
            <a:rect r="r" b="b" t="t" l="l"/>
            <a:pathLst>
              <a:path h="838885" w="4828113">
                <a:moveTo>
                  <a:pt x="0" y="0"/>
                </a:moveTo>
                <a:lnTo>
                  <a:pt x="4828113" y="0"/>
                </a:lnTo>
                <a:lnTo>
                  <a:pt x="4828113" y="838884"/>
                </a:lnTo>
                <a:lnTo>
                  <a:pt x="0" y="8388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476500" y="962025"/>
            <a:ext cx="13335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Program Type Name</a:t>
            </a:r>
          </a:p>
        </p:txBody>
      </p:sp>
      <p:sp>
        <p:nvSpPr>
          <p:cNvPr name="TextBox 12" id="12"/>
          <p:cNvSpPr txBox="true"/>
          <p:nvPr/>
        </p:nvSpPr>
        <p:spPr>
          <a:xfrm rot="0">
            <a:off x="2476500" y="1618312"/>
            <a:ext cx="13335000" cy="4057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A Little Extra...</a:t>
            </a:r>
          </a:p>
        </p:txBody>
      </p:sp>
      <p:grpSp>
        <p:nvGrpSpPr>
          <p:cNvPr name="Group 13" id="13"/>
          <p:cNvGrpSpPr/>
          <p:nvPr/>
        </p:nvGrpSpPr>
        <p:grpSpPr>
          <a:xfrm rot="0">
            <a:off x="11478736" y="2916921"/>
            <a:ext cx="3964855" cy="3374899"/>
            <a:chOff x="0" y="0"/>
            <a:chExt cx="5286474" cy="4499865"/>
          </a:xfrm>
        </p:grpSpPr>
        <p:sp>
          <p:nvSpPr>
            <p:cNvPr name="TextBox 14" id="14"/>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Program Type Name</a:t>
              </a:r>
            </a:p>
          </p:txBody>
        </p:sp>
        <p:sp>
          <p:nvSpPr>
            <p:cNvPr name="TextBox 15" id="15"/>
            <p:cNvSpPr txBox="true"/>
            <p:nvPr/>
          </p:nvSpPr>
          <p:spPr>
            <a:xfrm rot="0">
              <a:off x="10540" y="437088"/>
              <a:ext cx="5275933" cy="4062777"/>
            </a:xfrm>
            <a:prstGeom prst="rect">
              <a:avLst/>
            </a:prstGeom>
          </p:spPr>
          <p:txBody>
            <a:bodyPr anchor="t" rtlCol="false" tIns="0" lIns="0" bIns="0" rIns="0">
              <a:spAutoFit/>
            </a:bodyPr>
            <a:lstStyle/>
            <a:p>
              <a:pPr algn="l" marL="258478" indent="-129239" lvl="1">
                <a:lnSpc>
                  <a:spcPts val="1556"/>
                </a:lnSpc>
                <a:buFont typeface="Arial"/>
                <a:buChar char="•"/>
              </a:pPr>
              <a:r>
                <a:rPr lang="en-US" sz="1197">
                  <a:solidFill>
                    <a:srgbClr val="000000"/>
                  </a:solidFill>
                  <a:latin typeface="DM Sans"/>
                  <a:ea typeface="DM Sans"/>
                  <a:cs typeface="DM Sans"/>
                  <a:sym typeface="DM Sans"/>
                </a:rPr>
                <a:t>If the</a:t>
              </a:r>
              <a:r>
                <a:rPr lang="en-US" sz="1197">
                  <a:solidFill>
                    <a:srgbClr val="000000"/>
                  </a:solidFill>
                  <a:latin typeface="DM Sans"/>
                  <a:ea typeface="DM Sans"/>
                  <a:cs typeface="DM Sans"/>
                  <a:sym typeface="DM Sans"/>
                </a:rPr>
                <a:t> station wants to be more specific than just "</a:t>
              </a:r>
              <a:r>
                <a:rPr lang="en-US" sz="1197" i="true">
                  <a:solidFill>
                    <a:srgbClr val="000000"/>
                  </a:solidFill>
                  <a:latin typeface="DM Sans Italics"/>
                  <a:ea typeface="DM Sans Italics"/>
                  <a:cs typeface="DM Sans Italics"/>
                  <a:sym typeface="DM Sans Italics"/>
                </a:rPr>
                <a:t>Top 40</a:t>
              </a:r>
              <a:r>
                <a:rPr lang="en-US" sz="1197">
                  <a:solidFill>
                    <a:srgbClr val="000000"/>
                  </a:solidFill>
                  <a:latin typeface="DM Sans"/>
                  <a:ea typeface="DM Sans"/>
                  <a:cs typeface="DM Sans"/>
                  <a:sym typeface="DM Sans"/>
                </a:rPr>
                <a:t>", they can use the PTYN field to broadcast a custom nickname (e.g., </a:t>
              </a:r>
              <a:r>
                <a:rPr lang="en-US" b="true" sz="1197">
                  <a:solidFill>
                    <a:srgbClr val="000000"/>
                  </a:solidFill>
                  <a:latin typeface="DM Sans Bold"/>
                  <a:ea typeface="DM Sans Bold"/>
                  <a:cs typeface="DM Sans Bold"/>
                  <a:sym typeface="DM Sans Bold"/>
                </a:rPr>
                <a:t>HITLIST</a:t>
              </a:r>
              <a:r>
                <a:rPr lang="en-US" sz="1197">
                  <a:solidFill>
                    <a:srgbClr val="000000"/>
                  </a:solidFill>
                  <a:latin typeface="DM Sans"/>
                  <a:ea typeface="DM Sans"/>
                  <a:cs typeface="DM Sans"/>
                  <a:sym typeface="DM Sans"/>
                </a:rPr>
                <a:t>, </a:t>
              </a:r>
              <a:r>
                <a:rPr lang="en-US" b="true" sz="1197">
                  <a:solidFill>
                    <a:srgbClr val="000000"/>
                  </a:solidFill>
                  <a:latin typeface="DM Sans Bold"/>
                  <a:ea typeface="DM Sans Bold"/>
                  <a:cs typeface="DM Sans Bold"/>
                  <a:sym typeface="DM Sans Bold"/>
                </a:rPr>
                <a:t>CHR</a:t>
              </a:r>
              <a:r>
                <a:rPr lang="en-US" sz="1197">
                  <a:solidFill>
                    <a:srgbClr val="000000"/>
                  </a:solidFill>
                  <a:latin typeface="DM Sans"/>
                  <a:ea typeface="DM Sans"/>
                  <a:cs typeface="DM Sans"/>
                  <a:sym typeface="DM Sans"/>
                </a:rPr>
                <a:t>, or </a:t>
              </a:r>
              <a:r>
                <a:rPr lang="en-US" b="true" sz="1197">
                  <a:solidFill>
                    <a:srgbClr val="000000"/>
                  </a:solidFill>
                  <a:latin typeface="DM Sans Bold"/>
                  <a:ea typeface="DM Sans Bold"/>
                  <a:cs typeface="DM Sans Bold"/>
                  <a:sym typeface="DM Sans Bold"/>
                </a:rPr>
                <a:t>LIVE MIX</a:t>
              </a:r>
              <a:r>
                <a:rPr lang="en-US" sz="1197">
                  <a:solidFill>
                    <a:srgbClr val="000000"/>
                  </a:solidFill>
                  <a:latin typeface="DM Sans"/>
                  <a:ea typeface="DM Sans"/>
                  <a:cs typeface="DM Sans"/>
                  <a:sym typeface="DM Sans"/>
                </a:rPr>
                <a:t>)</a:t>
              </a:r>
            </a:p>
            <a:p>
              <a:pPr algn="l">
                <a:lnSpc>
                  <a:spcPts val="1556"/>
                </a:lnSpc>
              </a:pPr>
            </a:p>
            <a:p>
              <a:pPr algn="l" marL="258478" indent="-129239" lvl="1">
                <a:lnSpc>
                  <a:spcPts val="1556"/>
                </a:lnSpc>
                <a:buFont typeface="Arial"/>
                <a:buChar char="•"/>
              </a:pPr>
              <a:r>
                <a:rPr lang="en-US" sz="1197">
                  <a:solidFill>
                    <a:srgbClr val="000000"/>
                  </a:solidFill>
                  <a:latin typeface="DM Sans"/>
                  <a:ea typeface="DM Sans"/>
                  <a:cs typeface="DM Sans"/>
                  <a:sym typeface="DM Sans"/>
                </a:rPr>
                <a:t>It is optional: If a station is perfectly fine with the default label "Top 40", they can leave PTYN completely blank.</a:t>
              </a:r>
            </a:p>
            <a:p>
              <a:pPr algn="l">
                <a:lnSpc>
                  <a:spcPts val="1556"/>
                </a:lnSpc>
              </a:pPr>
            </a:p>
            <a:p>
              <a:pPr algn="l" marL="258478" indent="-129239" lvl="1">
                <a:lnSpc>
                  <a:spcPts val="1556"/>
                </a:lnSpc>
                <a:buFont typeface="Arial"/>
                <a:buChar char="•"/>
              </a:pPr>
              <a:r>
                <a:rPr lang="en-US" sz="1197">
                  <a:solidFill>
                    <a:srgbClr val="000000"/>
                  </a:solidFill>
                  <a:latin typeface="DM Sans"/>
                  <a:ea typeface="DM Sans"/>
                  <a:cs typeface="DM Sans"/>
                  <a:sym typeface="DM Sans"/>
                </a:rPr>
                <a:t>The Data Envelope: PTYN information is transmitted over the inside Group 10A. </a:t>
              </a:r>
            </a:p>
            <a:p>
              <a:pPr algn="l">
                <a:lnSpc>
                  <a:spcPts val="1556"/>
                </a:lnSpc>
              </a:pPr>
            </a:p>
            <a:p>
              <a:pPr algn="l" marL="258478" indent="-129239" lvl="1">
                <a:lnSpc>
                  <a:spcPts val="1556"/>
                </a:lnSpc>
                <a:buFont typeface="Arial"/>
                <a:buChar char="•"/>
              </a:pPr>
              <a:r>
                <a:rPr lang="en-US" b="true" sz="1197">
                  <a:solidFill>
                    <a:srgbClr val="000000"/>
                  </a:solidFill>
                  <a:latin typeface="DM Sans Bold"/>
                  <a:ea typeface="DM Sans Bold"/>
                  <a:cs typeface="DM Sans Bold"/>
                  <a:sym typeface="DM Sans Bold"/>
                </a:rPr>
                <a:t>Display Only: Car stereos cannot use the custom PTYN text for automatic tuning or station searching; it is purely visual eye candy for your dashboard. </a:t>
              </a:r>
            </a:p>
            <a:p>
              <a:pPr algn="l">
                <a:lnSpc>
                  <a:spcPts val="1556"/>
                </a:lnSpc>
              </a:pPr>
            </a:p>
          </p:txBody>
        </p:sp>
      </p:grpSp>
      <p:sp>
        <p:nvSpPr>
          <p:cNvPr name="TextBox 16" id="1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Freeform 4" id="4"/>
          <p:cNvSpPr/>
          <p:nvPr/>
        </p:nvSpPr>
        <p:spPr>
          <a:xfrm flipH="false" flipV="false" rot="0">
            <a:off x="1890681" y="2590423"/>
            <a:ext cx="9084951" cy="5768944"/>
          </a:xfrm>
          <a:custGeom>
            <a:avLst/>
            <a:gdLst/>
            <a:ahLst/>
            <a:cxnLst/>
            <a:rect r="r" b="b" t="t" l="l"/>
            <a:pathLst>
              <a:path h="5768944" w="9084951">
                <a:moveTo>
                  <a:pt x="0" y="0"/>
                </a:moveTo>
                <a:lnTo>
                  <a:pt x="9084951" y="0"/>
                </a:lnTo>
                <a:lnTo>
                  <a:pt x="9084951" y="5768944"/>
                </a:lnTo>
                <a:lnTo>
                  <a:pt x="0" y="5768944"/>
                </a:lnTo>
                <a:lnTo>
                  <a:pt x="0" y="0"/>
                </a:lnTo>
                <a:close/>
              </a:path>
            </a:pathLst>
          </a:custGeom>
          <a:blipFill>
            <a:blip r:embed="rId4"/>
            <a:stretch>
              <a:fillRect l="0" t="0" r="0" b="0"/>
            </a:stretch>
          </a:blipFill>
        </p:spPr>
      </p:sp>
      <p:sp>
        <p:nvSpPr>
          <p:cNvPr name="Freeform 5" id="5"/>
          <p:cNvSpPr/>
          <p:nvPr/>
        </p:nvSpPr>
        <p:spPr>
          <a:xfrm flipH="false" flipV="false" rot="-1114677">
            <a:off x="4123363" y="4528713"/>
            <a:ext cx="7076686" cy="1229574"/>
          </a:xfrm>
          <a:custGeom>
            <a:avLst/>
            <a:gdLst/>
            <a:ahLst/>
            <a:cxnLst/>
            <a:rect r="r" b="b" t="t" l="l"/>
            <a:pathLst>
              <a:path h="1229574" w="7076686">
                <a:moveTo>
                  <a:pt x="0" y="0"/>
                </a:moveTo>
                <a:lnTo>
                  <a:pt x="7076686" y="0"/>
                </a:lnTo>
                <a:lnTo>
                  <a:pt x="7076686" y="1229574"/>
                </a:lnTo>
                <a:lnTo>
                  <a:pt x="0" y="1229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837823" y="121832"/>
            <a:ext cx="7159680" cy="9136468"/>
            <a:chOff x="0" y="0"/>
            <a:chExt cx="1952834" cy="2492011"/>
          </a:xfrm>
        </p:grpSpPr>
        <p:sp>
          <p:nvSpPr>
            <p:cNvPr name="Freeform 7" id="7"/>
            <p:cNvSpPr/>
            <p:nvPr/>
          </p:nvSpPr>
          <p:spPr>
            <a:xfrm flipH="false" flipV="false" rot="0">
              <a:off x="0" y="0"/>
              <a:ext cx="1952834" cy="2492011"/>
            </a:xfrm>
            <a:custGeom>
              <a:avLst/>
              <a:gdLst/>
              <a:ahLst/>
              <a:cxnLst/>
              <a:rect r="r" b="b" t="t" l="l"/>
              <a:pathLst>
                <a:path h="2492011" w="1952834">
                  <a:moveTo>
                    <a:pt x="17301" y="0"/>
                  </a:moveTo>
                  <a:lnTo>
                    <a:pt x="1935533" y="0"/>
                  </a:lnTo>
                  <a:cubicBezTo>
                    <a:pt x="1940121" y="0"/>
                    <a:pt x="1944522" y="1823"/>
                    <a:pt x="1947766" y="5067"/>
                  </a:cubicBezTo>
                  <a:cubicBezTo>
                    <a:pt x="1951011" y="8312"/>
                    <a:pt x="1952834" y="12713"/>
                    <a:pt x="1952834" y="17301"/>
                  </a:cubicBezTo>
                  <a:lnTo>
                    <a:pt x="1952834" y="2474710"/>
                  </a:lnTo>
                  <a:cubicBezTo>
                    <a:pt x="1952834" y="2484265"/>
                    <a:pt x="1945088" y="2492011"/>
                    <a:pt x="1935533" y="2492011"/>
                  </a:cubicBezTo>
                  <a:lnTo>
                    <a:pt x="17301" y="2492011"/>
                  </a:lnTo>
                  <a:cubicBezTo>
                    <a:pt x="7746" y="2492011"/>
                    <a:pt x="0" y="2484265"/>
                    <a:pt x="0" y="2474710"/>
                  </a:cubicBezTo>
                  <a:lnTo>
                    <a:pt x="0" y="17301"/>
                  </a:lnTo>
                  <a:cubicBezTo>
                    <a:pt x="0" y="7746"/>
                    <a:pt x="7746" y="0"/>
                    <a:pt x="17301" y="0"/>
                  </a:cubicBezTo>
                  <a:close/>
                </a:path>
              </a:pathLst>
            </a:custGeom>
            <a:solidFill>
              <a:srgbClr val="C0FF00"/>
            </a:solidFill>
          </p:spPr>
        </p:sp>
        <p:sp>
          <p:nvSpPr>
            <p:cNvPr name="TextBox 8" id="8"/>
            <p:cNvSpPr txBox="true"/>
            <p:nvPr/>
          </p:nvSpPr>
          <p:spPr>
            <a:xfrm>
              <a:off x="0" y="-19050"/>
              <a:ext cx="1952834" cy="2511061"/>
            </a:xfrm>
            <a:prstGeom prst="rect">
              <a:avLst/>
            </a:prstGeom>
          </p:spPr>
          <p:txBody>
            <a:bodyPr anchor="ctr" rtlCol="false" tIns="50800" lIns="50800" bIns="50800" rIns="50800"/>
            <a:lstStyle/>
            <a:p>
              <a:pPr algn="ctr">
                <a:lnSpc>
                  <a:spcPts val="2339"/>
                </a:lnSpc>
              </a:pPr>
            </a:p>
          </p:txBody>
        </p:sp>
      </p:grpSp>
      <p:graphicFrame>
        <p:nvGraphicFramePr>
          <p:cNvPr name="Table 9" id="9"/>
          <p:cNvGraphicFramePr>
            <a:graphicFrameLocks noGrp="true"/>
          </p:cNvGraphicFramePr>
          <p:nvPr/>
        </p:nvGraphicFramePr>
        <p:xfrm>
          <a:off x="11036503" y="265958"/>
          <a:ext cx="6783180" cy="8500872"/>
        </p:xfrm>
        <a:graphic>
          <a:graphicData uri="http://schemas.openxmlformats.org/drawingml/2006/table">
            <a:tbl>
              <a:tblPr/>
              <a:tblGrid>
                <a:gridCol w="683886"/>
                <a:gridCol w="2582987"/>
                <a:gridCol w="710020"/>
                <a:gridCol w="2806286"/>
              </a:tblGrid>
              <a:tr h="708406">
                <a:tc>
                  <a:txBody>
                    <a:bodyPr anchor="t" rtlCol="false"/>
                    <a:lstStyle/>
                    <a:p>
                      <a:pPr algn="ctr">
                        <a:lnSpc>
                          <a:spcPts val="1960"/>
                        </a:lnSpc>
                        <a:defRPr/>
                      </a:pPr>
                      <a:r>
                        <a:rPr lang="en-US" sz="1400">
                          <a:solidFill>
                            <a:srgbClr val="000000"/>
                          </a:solidFill>
                          <a:latin typeface="DM Sans"/>
                          <a:ea typeface="DM Sans"/>
                          <a:cs typeface="DM Sans"/>
                          <a:sym typeface="DM Sans"/>
                        </a:rPr>
                        <a:t>0</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None</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16</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680"/>
                        </a:lnSpc>
                        <a:defRPr/>
                      </a:pPr>
                      <a:r>
                        <a:rPr lang="en-US" sz="1200">
                          <a:solidFill>
                            <a:srgbClr val="000000"/>
                          </a:solidFill>
                          <a:latin typeface="DM Sans"/>
                          <a:ea typeface="DM Sans"/>
                          <a:cs typeface="DM Sans"/>
                          <a:sym typeface="DM Sans"/>
                        </a:rPr>
                        <a:t>Rhythm and Blues (R&amp;B)</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1</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News</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17</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Religious Music</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2</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Information</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18</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Religious Talk</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3</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Sports</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19</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Personality</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4</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Talk</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20</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Public</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5</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Rock</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21</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College</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6</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Classic Rock</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22</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Spanish</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7</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Adult Hits</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23</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Talk (Spanish)</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8</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Soft Rock</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24</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Hip Hop / Rap</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9</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Top 40 (CHR)</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25</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N/A</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10</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Country</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26</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N/A</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08406">
                <a:tc>
                  <a:txBody>
                    <a:bodyPr anchor="t" rtlCol="false"/>
                    <a:lstStyle/>
                    <a:p>
                      <a:pPr algn="ctr">
                        <a:lnSpc>
                          <a:spcPts val="1960"/>
                        </a:lnSpc>
                        <a:defRPr/>
                      </a:pPr>
                      <a:r>
                        <a:rPr lang="en-US" sz="1400">
                          <a:solidFill>
                            <a:srgbClr val="000000"/>
                          </a:solidFill>
                          <a:latin typeface="DM Sans"/>
                          <a:ea typeface="DM Sans"/>
                          <a:cs typeface="DM Sans"/>
                          <a:sym typeface="DM Sans"/>
                        </a:rPr>
                        <a:t>11</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Oldies</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27</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DM Sans"/>
                          <a:ea typeface="DM Sans"/>
                          <a:cs typeface="DM Sans"/>
                          <a:sym typeface="DM Sans"/>
                        </a:rPr>
                        <a:t>N/A</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bl>
          </a:graphicData>
        </a:graphic>
      </p:graphicFrame>
      <p:sp>
        <p:nvSpPr>
          <p:cNvPr name="TextBox 10" id="10"/>
          <p:cNvSpPr txBox="true"/>
          <p:nvPr/>
        </p:nvSpPr>
        <p:spPr>
          <a:xfrm rot="0">
            <a:off x="2476500" y="962025"/>
            <a:ext cx="8122779"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Program Type</a:t>
            </a:r>
          </a:p>
        </p:txBody>
      </p:sp>
      <p:sp>
        <p:nvSpPr>
          <p:cNvPr name="TextBox 11" id="11"/>
          <p:cNvSpPr txBox="true"/>
          <p:nvPr/>
        </p:nvSpPr>
        <p:spPr>
          <a:xfrm rot="0">
            <a:off x="2476500" y="1618312"/>
            <a:ext cx="8122779" cy="8248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It tells your car or home stereo exactly what kind of content is currently broadcasting.</a:t>
            </a:r>
          </a:p>
        </p:txBody>
      </p:sp>
      <p:sp>
        <p:nvSpPr>
          <p:cNvPr name="TextBox 12" id="12"/>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Freeform 4" id="4"/>
          <p:cNvSpPr/>
          <p:nvPr/>
        </p:nvSpPr>
        <p:spPr>
          <a:xfrm flipH="false" flipV="false" rot="0">
            <a:off x="1890681" y="2590423"/>
            <a:ext cx="9084951" cy="5768944"/>
          </a:xfrm>
          <a:custGeom>
            <a:avLst/>
            <a:gdLst/>
            <a:ahLst/>
            <a:cxnLst/>
            <a:rect r="r" b="b" t="t" l="l"/>
            <a:pathLst>
              <a:path h="5768944" w="9084951">
                <a:moveTo>
                  <a:pt x="0" y="0"/>
                </a:moveTo>
                <a:lnTo>
                  <a:pt x="9084951" y="0"/>
                </a:lnTo>
                <a:lnTo>
                  <a:pt x="9084951" y="5768944"/>
                </a:lnTo>
                <a:lnTo>
                  <a:pt x="0" y="5768944"/>
                </a:lnTo>
                <a:lnTo>
                  <a:pt x="0" y="0"/>
                </a:lnTo>
                <a:close/>
              </a:path>
            </a:pathLst>
          </a:custGeom>
          <a:blipFill>
            <a:blip r:embed="rId4"/>
            <a:stretch>
              <a:fillRect l="0" t="0" r="0" b="0"/>
            </a:stretch>
          </a:blipFill>
        </p:spPr>
      </p:sp>
      <p:sp>
        <p:nvSpPr>
          <p:cNvPr name="Freeform 5" id="5"/>
          <p:cNvSpPr/>
          <p:nvPr/>
        </p:nvSpPr>
        <p:spPr>
          <a:xfrm flipH="false" flipV="false" rot="-1114677">
            <a:off x="4123363" y="4528713"/>
            <a:ext cx="7076686" cy="1229574"/>
          </a:xfrm>
          <a:custGeom>
            <a:avLst/>
            <a:gdLst/>
            <a:ahLst/>
            <a:cxnLst/>
            <a:rect r="r" b="b" t="t" l="l"/>
            <a:pathLst>
              <a:path h="1229574" w="7076686">
                <a:moveTo>
                  <a:pt x="0" y="0"/>
                </a:moveTo>
                <a:lnTo>
                  <a:pt x="7076686" y="0"/>
                </a:lnTo>
                <a:lnTo>
                  <a:pt x="7076686" y="1229574"/>
                </a:lnTo>
                <a:lnTo>
                  <a:pt x="0" y="1229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975632" y="1576757"/>
            <a:ext cx="7159680" cy="3158760"/>
            <a:chOff x="0" y="0"/>
            <a:chExt cx="1952834" cy="861565"/>
          </a:xfrm>
        </p:grpSpPr>
        <p:sp>
          <p:nvSpPr>
            <p:cNvPr name="Freeform 7" id="7"/>
            <p:cNvSpPr/>
            <p:nvPr/>
          </p:nvSpPr>
          <p:spPr>
            <a:xfrm flipH="false" flipV="false" rot="0">
              <a:off x="0" y="0"/>
              <a:ext cx="1952834" cy="861565"/>
            </a:xfrm>
            <a:custGeom>
              <a:avLst/>
              <a:gdLst/>
              <a:ahLst/>
              <a:cxnLst/>
              <a:rect r="r" b="b" t="t" l="l"/>
              <a:pathLst>
                <a:path h="861565" w="1952834">
                  <a:moveTo>
                    <a:pt x="17301" y="0"/>
                  </a:moveTo>
                  <a:lnTo>
                    <a:pt x="1935533" y="0"/>
                  </a:lnTo>
                  <a:cubicBezTo>
                    <a:pt x="1940121" y="0"/>
                    <a:pt x="1944522" y="1823"/>
                    <a:pt x="1947766" y="5067"/>
                  </a:cubicBezTo>
                  <a:cubicBezTo>
                    <a:pt x="1951011" y="8312"/>
                    <a:pt x="1952834" y="12713"/>
                    <a:pt x="1952834" y="17301"/>
                  </a:cubicBezTo>
                  <a:lnTo>
                    <a:pt x="1952834" y="844264"/>
                  </a:lnTo>
                  <a:cubicBezTo>
                    <a:pt x="1952834" y="853819"/>
                    <a:pt x="1945088" y="861565"/>
                    <a:pt x="1935533" y="861565"/>
                  </a:cubicBezTo>
                  <a:lnTo>
                    <a:pt x="17301" y="861565"/>
                  </a:lnTo>
                  <a:cubicBezTo>
                    <a:pt x="7746" y="861565"/>
                    <a:pt x="0" y="853819"/>
                    <a:pt x="0" y="844264"/>
                  </a:cubicBezTo>
                  <a:lnTo>
                    <a:pt x="0" y="17301"/>
                  </a:lnTo>
                  <a:cubicBezTo>
                    <a:pt x="0" y="7746"/>
                    <a:pt x="7746" y="0"/>
                    <a:pt x="17301" y="0"/>
                  </a:cubicBezTo>
                  <a:close/>
                </a:path>
              </a:pathLst>
            </a:custGeom>
            <a:solidFill>
              <a:srgbClr val="C0FF00"/>
            </a:solidFill>
          </p:spPr>
        </p:sp>
        <p:sp>
          <p:nvSpPr>
            <p:cNvPr name="TextBox 8" id="8"/>
            <p:cNvSpPr txBox="true"/>
            <p:nvPr/>
          </p:nvSpPr>
          <p:spPr>
            <a:xfrm>
              <a:off x="0" y="-19050"/>
              <a:ext cx="1952834" cy="880615"/>
            </a:xfrm>
            <a:prstGeom prst="rect">
              <a:avLst/>
            </a:prstGeom>
          </p:spPr>
          <p:txBody>
            <a:bodyPr anchor="ctr" rtlCol="false" tIns="50800" lIns="50800" bIns="50800" rIns="50800"/>
            <a:lstStyle/>
            <a:p>
              <a:pPr algn="ctr">
                <a:lnSpc>
                  <a:spcPts val="2339"/>
                </a:lnSpc>
              </a:pPr>
            </a:p>
          </p:txBody>
        </p:sp>
      </p:grpSp>
      <p:graphicFrame>
        <p:nvGraphicFramePr>
          <p:cNvPr name="Table 9" id="9"/>
          <p:cNvGraphicFramePr>
            <a:graphicFrameLocks noGrp="true"/>
          </p:cNvGraphicFramePr>
          <p:nvPr/>
        </p:nvGraphicFramePr>
        <p:xfrm>
          <a:off x="11174312" y="1720883"/>
          <a:ext cx="6783180" cy="2895600"/>
        </p:xfrm>
        <a:graphic>
          <a:graphicData uri="http://schemas.openxmlformats.org/drawingml/2006/table">
            <a:tbl>
              <a:tblPr/>
              <a:tblGrid>
                <a:gridCol w="683886"/>
                <a:gridCol w="2582987"/>
                <a:gridCol w="710020"/>
                <a:gridCol w="2806286"/>
              </a:tblGrid>
              <a:tr h="723900">
                <a:tc>
                  <a:txBody>
                    <a:bodyPr anchor="t" rtlCol="false"/>
                    <a:lstStyle/>
                    <a:p>
                      <a:pPr algn="ctr">
                        <a:lnSpc>
                          <a:spcPts val="2100"/>
                        </a:lnSpc>
                        <a:defRPr/>
                      </a:pPr>
                      <a:r>
                        <a:rPr lang="en-US" sz="1500">
                          <a:solidFill>
                            <a:srgbClr val="000000"/>
                          </a:solidFill>
                          <a:latin typeface="DM Sans"/>
                          <a:ea typeface="DM Sans"/>
                          <a:cs typeface="DM Sans"/>
                          <a:sym typeface="DM Sans"/>
                        </a:rPr>
                        <a:t>12</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Soft</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28</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N/A</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23900">
                <a:tc>
                  <a:txBody>
                    <a:bodyPr anchor="t" rtlCol="false"/>
                    <a:lstStyle/>
                    <a:p>
                      <a:pPr algn="ctr">
                        <a:lnSpc>
                          <a:spcPts val="2100"/>
                        </a:lnSpc>
                        <a:defRPr/>
                      </a:pPr>
                      <a:r>
                        <a:rPr lang="en-US" sz="1500">
                          <a:solidFill>
                            <a:srgbClr val="000000"/>
                          </a:solidFill>
                          <a:latin typeface="DM Sans"/>
                          <a:ea typeface="DM Sans"/>
                          <a:cs typeface="DM Sans"/>
                          <a:sym typeface="DM Sans"/>
                        </a:rPr>
                        <a:t>13</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Nostalgia</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29</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Weather</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23900">
                <a:tc>
                  <a:txBody>
                    <a:bodyPr anchor="t" rtlCol="false"/>
                    <a:lstStyle/>
                    <a:p>
                      <a:pPr algn="ctr">
                        <a:lnSpc>
                          <a:spcPts val="2100"/>
                        </a:lnSpc>
                        <a:defRPr/>
                      </a:pPr>
                      <a:r>
                        <a:rPr lang="en-US" sz="1500">
                          <a:solidFill>
                            <a:srgbClr val="000000"/>
                          </a:solidFill>
                          <a:latin typeface="DM Sans"/>
                          <a:ea typeface="DM Sans"/>
                          <a:cs typeface="DM Sans"/>
                          <a:sym typeface="DM Sans"/>
                        </a:rPr>
                        <a:t>14</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Jazz</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30</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Emergency Test</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r h="723900">
                <a:tc>
                  <a:txBody>
                    <a:bodyPr anchor="t" rtlCol="false"/>
                    <a:lstStyle/>
                    <a:p>
                      <a:pPr algn="ctr">
                        <a:lnSpc>
                          <a:spcPts val="2100"/>
                        </a:lnSpc>
                        <a:defRPr/>
                      </a:pPr>
                      <a:r>
                        <a:rPr lang="en-US" sz="1500">
                          <a:solidFill>
                            <a:srgbClr val="000000"/>
                          </a:solidFill>
                          <a:latin typeface="DM Sans"/>
                          <a:ea typeface="DM Sans"/>
                          <a:cs typeface="DM Sans"/>
                          <a:sym typeface="DM Sans"/>
                        </a:rPr>
                        <a:t>15</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Classical</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31</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DM Sans"/>
                          <a:ea typeface="DM Sans"/>
                          <a:cs typeface="DM Sans"/>
                          <a:sym typeface="DM Sans"/>
                        </a:rPr>
                        <a:t>EMERGENCY ALERT (EAS)</a:t>
                      </a:r>
                      <a:endParaRPr lang="en-US" sz="1100"/>
                    </a:p>
                  </a:txBody>
                  <a:tcPr marL="190500" marR="190500" marT="190500" marB="190500" anchor="ctr">
                    <a:lnL cmpd="sng" algn="ctr" cap="flat" w="38100">
                      <a:solidFill>
                        <a:srgbClr val="1C1C1C"/>
                      </a:solidFill>
                      <a:prstDash val="solid"/>
                      <a:round/>
                      <a:headEnd type="none" w="med" len="med"/>
                      <a:tailEnd type="none" w="med" len="med"/>
                    </a:lnL>
                    <a:lnR cmpd="sng" algn="ctr" cap="flat" w="38100">
                      <a:solidFill>
                        <a:srgbClr val="1C1C1C"/>
                      </a:solidFill>
                      <a:prstDash val="solid"/>
                      <a:round/>
                      <a:headEnd type="none" w="med" len="med"/>
                      <a:tailEnd type="none" w="med" len="med"/>
                    </a:lnR>
                    <a:lnT cmpd="sng" algn="ctr" cap="flat" w="38100">
                      <a:solidFill>
                        <a:srgbClr val="1C1C1C"/>
                      </a:solidFill>
                      <a:prstDash val="solid"/>
                      <a:round/>
                      <a:headEnd type="none" w="med" len="med"/>
                      <a:tailEnd type="none" w="med" len="med"/>
                    </a:lnT>
                    <a:lnB cmpd="sng" algn="ctr" cap="flat" w="38100">
                      <a:solidFill>
                        <a:srgbClr val="1C1C1C"/>
                      </a:solidFill>
                      <a:prstDash val="solid"/>
                      <a:round/>
                      <a:headEnd type="none" w="med" len="med"/>
                      <a:tailEnd type="none" w="med" len="med"/>
                    </a:lnB>
                  </a:tcPr>
                </a:tc>
              </a:tr>
            </a:tbl>
          </a:graphicData>
        </a:graphic>
      </p:graphicFrame>
      <p:grpSp>
        <p:nvGrpSpPr>
          <p:cNvPr name="Group 10" id="10"/>
          <p:cNvGrpSpPr/>
          <p:nvPr/>
        </p:nvGrpSpPr>
        <p:grpSpPr>
          <a:xfrm rot="0">
            <a:off x="12102094" y="4941355"/>
            <a:ext cx="5157206" cy="3768888"/>
            <a:chOff x="0" y="0"/>
            <a:chExt cx="1406650" cy="1027980"/>
          </a:xfrm>
        </p:grpSpPr>
        <p:sp>
          <p:nvSpPr>
            <p:cNvPr name="Freeform 11" id="11"/>
            <p:cNvSpPr/>
            <p:nvPr/>
          </p:nvSpPr>
          <p:spPr>
            <a:xfrm flipH="false" flipV="false" rot="0">
              <a:off x="0" y="0"/>
              <a:ext cx="1406650" cy="1027980"/>
            </a:xfrm>
            <a:custGeom>
              <a:avLst/>
              <a:gdLst/>
              <a:ahLst/>
              <a:cxnLst/>
              <a:rect r="r" b="b" t="t" l="l"/>
              <a:pathLst>
                <a:path h="1027980" w="1406650">
                  <a:moveTo>
                    <a:pt x="24019" y="0"/>
                  </a:moveTo>
                  <a:lnTo>
                    <a:pt x="1382631" y="0"/>
                  </a:lnTo>
                  <a:cubicBezTo>
                    <a:pt x="1389002" y="0"/>
                    <a:pt x="1395111" y="2531"/>
                    <a:pt x="1399615" y="7035"/>
                  </a:cubicBezTo>
                  <a:cubicBezTo>
                    <a:pt x="1404120" y="11539"/>
                    <a:pt x="1406650" y="17649"/>
                    <a:pt x="1406650" y="24019"/>
                  </a:cubicBezTo>
                  <a:lnTo>
                    <a:pt x="1406650" y="1003961"/>
                  </a:lnTo>
                  <a:cubicBezTo>
                    <a:pt x="1406650" y="1017227"/>
                    <a:pt x="1395897" y="1027980"/>
                    <a:pt x="1382631" y="1027980"/>
                  </a:cubicBezTo>
                  <a:lnTo>
                    <a:pt x="24019" y="1027980"/>
                  </a:lnTo>
                  <a:cubicBezTo>
                    <a:pt x="10754" y="1027980"/>
                    <a:pt x="0" y="1017227"/>
                    <a:pt x="0" y="1003961"/>
                  </a:cubicBezTo>
                  <a:lnTo>
                    <a:pt x="0" y="24019"/>
                  </a:lnTo>
                  <a:cubicBezTo>
                    <a:pt x="0" y="10754"/>
                    <a:pt x="10754" y="0"/>
                    <a:pt x="24019" y="0"/>
                  </a:cubicBezTo>
                  <a:close/>
                </a:path>
              </a:pathLst>
            </a:custGeom>
            <a:solidFill>
              <a:srgbClr val="C0FF00"/>
            </a:solidFill>
          </p:spPr>
        </p:sp>
        <p:sp>
          <p:nvSpPr>
            <p:cNvPr name="TextBox 12" id="12"/>
            <p:cNvSpPr txBox="true"/>
            <p:nvPr/>
          </p:nvSpPr>
          <p:spPr>
            <a:xfrm>
              <a:off x="0" y="-19050"/>
              <a:ext cx="1406650" cy="1047030"/>
            </a:xfrm>
            <a:prstGeom prst="rect">
              <a:avLst/>
            </a:prstGeom>
          </p:spPr>
          <p:txBody>
            <a:bodyPr anchor="ctr" rtlCol="false" tIns="50800" lIns="50800" bIns="50800" rIns="50800"/>
            <a:lstStyle/>
            <a:p>
              <a:pPr algn="ctr">
                <a:lnSpc>
                  <a:spcPts val="2339"/>
                </a:lnSpc>
              </a:pPr>
            </a:p>
          </p:txBody>
        </p:sp>
      </p:grpSp>
      <p:sp>
        <p:nvSpPr>
          <p:cNvPr name="Freeform 13" id="13"/>
          <p:cNvSpPr/>
          <p:nvPr/>
        </p:nvSpPr>
        <p:spPr>
          <a:xfrm flipH="false" flipV="false" rot="1668168">
            <a:off x="16559789" y="7643119"/>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12252991" y="5254936"/>
            <a:ext cx="3964855" cy="3374899"/>
            <a:chOff x="0" y="0"/>
            <a:chExt cx="5286474" cy="4499865"/>
          </a:xfrm>
        </p:grpSpPr>
        <p:sp>
          <p:nvSpPr>
            <p:cNvPr name="TextBox 15" id="15"/>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Code 31 (Emergency Alert):</a:t>
              </a:r>
            </a:p>
          </p:txBody>
        </p:sp>
        <p:sp>
          <p:nvSpPr>
            <p:cNvPr name="TextBox 16" id="16"/>
            <p:cNvSpPr txBox="true"/>
            <p:nvPr/>
          </p:nvSpPr>
          <p:spPr>
            <a:xfrm rot="0">
              <a:off x="10540" y="437088"/>
              <a:ext cx="5275933" cy="4062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This code is highly protected. When triggered, it forces your car stereo to instantly switch away from your CD, Bluetooth, or auxiliary audio input to broadcast the local </a:t>
              </a:r>
              <a:r>
                <a:rPr lang="en-US" sz="1197" b="true">
                  <a:solidFill>
                    <a:srgbClr val="000000"/>
                  </a:solidFill>
                  <a:latin typeface="DM Sans Bold"/>
                  <a:ea typeface="DM Sans Bold"/>
                  <a:cs typeface="DM Sans Bold"/>
                  <a:sym typeface="DM Sans Bold"/>
                </a:rPr>
                <a:t>Emergency Alert System (EAS)</a:t>
              </a:r>
              <a:r>
                <a:rPr lang="en-US" sz="1197">
                  <a:solidFill>
                    <a:srgbClr val="000000"/>
                  </a:solidFill>
                  <a:latin typeface="DM Sans"/>
                  <a:ea typeface="DM Sans"/>
                  <a:cs typeface="DM Sans"/>
                  <a:sym typeface="DM Sans"/>
                </a:rPr>
                <a:t> audio.</a:t>
              </a:r>
            </a:p>
            <a:p>
              <a:pPr algn="l">
                <a:lnSpc>
                  <a:spcPts val="1556"/>
                </a:lnSpc>
              </a:pPr>
            </a:p>
            <a:p>
              <a:pPr algn="l">
                <a:lnSpc>
                  <a:spcPts val="1556"/>
                </a:lnSpc>
              </a:pPr>
              <a:r>
                <a:rPr lang="en-US" sz="1197">
                  <a:solidFill>
                    <a:srgbClr val="000000"/>
                  </a:solidFill>
                  <a:latin typeface="DM Sans"/>
                  <a:ea typeface="DM Sans"/>
                  <a:cs typeface="DM Sans"/>
                  <a:sym typeface="DM Sans"/>
                </a:rPr>
                <a:t>In the United States, almost no one uses PTY Code 31 anymore.</a:t>
              </a:r>
            </a:p>
            <a:p>
              <a:pPr algn="l">
                <a:lnSpc>
                  <a:spcPts val="1556"/>
                </a:lnSpc>
              </a:pPr>
            </a:p>
            <a:p>
              <a:pPr algn="l">
                <a:lnSpc>
                  <a:spcPts val="1556"/>
                </a:lnSpc>
              </a:pPr>
              <a:r>
                <a:rPr lang="en-US" sz="1197">
                  <a:solidFill>
                    <a:srgbClr val="000000"/>
                  </a:solidFill>
                  <a:latin typeface="DM Sans"/>
                  <a:ea typeface="DM Sans"/>
                  <a:cs typeface="DM Sans"/>
                  <a:sym typeface="DM Sans"/>
                </a:rPr>
                <a:t>Because it acts as a "forced hijack," if an engineer accidentally misconfigures a radio station encoder and leaves Code 31 running, it will freeze every car stereo within a 30-mile radius onto that station. Fearing massive FCC fines for disrupting consumer equipment with accidental false alarms, most stations permanently disable the code in their automation software.</a:t>
              </a:r>
            </a:p>
            <a:p>
              <a:pPr algn="l">
                <a:lnSpc>
                  <a:spcPts val="1556"/>
                </a:lnSpc>
              </a:pPr>
            </a:p>
          </p:txBody>
        </p:sp>
      </p:grpSp>
      <p:sp>
        <p:nvSpPr>
          <p:cNvPr name="Freeform 17" id="17"/>
          <p:cNvSpPr/>
          <p:nvPr/>
        </p:nvSpPr>
        <p:spPr>
          <a:xfrm flipH="false" flipV="false" rot="9268588">
            <a:off x="15010226" y="4788489"/>
            <a:ext cx="1835828" cy="318975"/>
          </a:xfrm>
          <a:custGeom>
            <a:avLst/>
            <a:gdLst/>
            <a:ahLst/>
            <a:cxnLst/>
            <a:rect r="r" b="b" t="t" l="l"/>
            <a:pathLst>
              <a:path h="318975" w="1835828">
                <a:moveTo>
                  <a:pt x="0" y="0"/>
                </a:moveTo>
                <a:lnTo>
                  <a:pt x="1835828" y="0"/>
                </a:lnTo>
                <a:lnTo>
                  <a:pt x="1835828" y="318975"/>
                </a:lnTo>
                <a:lnTo>
                  <a:pt x="0" y="3189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2476500" y="962025"/>
            <a:ext cx="8122779"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Program Type</a:t>
            </a:r>
          </a:p>
        </p:txBody>
      </p:sp>
      <p:sp>
        <p:nvSpPr>
          <p:cNvPr name="TextBox 19" id="19"/>
          <p:cNvSpPr txBox="true"/>
          <p:nvPr/>
        </p:nvSpPr>
        <p:spPr>
          <a:xfrm rot="0">
            <a:off x="2476500" y="1618312"/>
            <a:ext cx="8122779" cy="8248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It tells your car or home stereo exactly what kind of content is currently broadcasting.</a:t>
            </a:r>
          </a:p>
        </p:txBody>
      </p:sp>
      <p:sp>
        <p:nvSpPr>
          <p:cNvPr name="TextBox 20" id="20"/>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0FF00"/>
        </a:solidFill>
      </p:bgPr>
    </p:bg>
    <p:spTree>
      <p:nvGrpSpPr>
        <p:cNvPr id="1" name=""/>
        <p:cNvGrpSpPr/>
        <p:nvPr/>
      </p:nvGrpSpPr>
      <p:grpSpPr>
        <a:xfrm>
          <a:off x="0" y="0"/>
          <a:ext cx="0" cy="0"/>
          <a:chOff x="0" y="0"/>
          <a:chExt cx="0" cy="0"/>
        </a:xfrm>
      </p:grpSpPr>
      <p:grpSp>
        <p:nvGrpSpPr>
          <p:cNvPr name="Group 2" id="2"/>
          <p:cNvGrpSpPr/>
          <p:nvPr/>
        </p:nvGrpSpPr>
        <p:grpSpPr>
          <a:xfrm rot="0">
            <a:off x="9485395" y="2635787"/>
            <a:ext cx="5536506" cy="5710391"/>
            <a:chOff x="0" y="0"/>
            <a:chExt cx="1458174" cy="1503971"/>
          </a:xfrm>
        </p:grpSpPr>
        <p:sp>
          <p:nvSpPr>
            <p:cNvPr name="Freeform 3" id="3"/>
            <p:cNvSpPr/>
            <p:nvPr/>
          </p:nvSpPr>
          <p:spPr>
            <a:xfrm flipH="false" flipV="false" rot="0">
              <a:off x="0" y="0"/>
              <a:ext cx="1458174" cy="1503971"/>
            </a:xfrm>
            <a:custGeom>
              <a:avLst/>
              <a:gdLst/>
              <a:ahLst/>
              <a:cxnLst/>
              <a:rect r="r" b="b" t="t" l="l"/>
              <a:pathLst>
                <a:path h="1503971" w="1458174">
                  <a:moveTo>
                    <a:pt x="29365" y="0"/>
                  </a:moveTo>
                  <a:lnTo>
                    <a:pt x="1428809" y="0"/>
                  </a:lnTo>
                  <a:cubicBezTo>
                    <a:pt x="1445027" y="0"/>
                    <a:pt x="1458174" y="13147"/>
                    <a:pt x="1458174" y="29365"/>
                  </a:cubicBezTo>
                  <a:lnTo>
                    <a:pt x="1458174" y="1474606"/>
                  </a:lnTo>
                  <a:cubicBezTo>
                    <a:pt x="1458174" y="1482394"/>
                    <a:pt x="1455080" y="1489863"/>
                    <a:pt x="1449573" y="1495370"/>
                  </a:cubicBezTo>
                  <a:cubicBezTo>
                    <a:pt x="1444066" y="1500877"/>
                    <a:pt x="1436597" y="1503971"/>
                    <a:pt x="1428809" y="1503971"/>
                  </a:cubicBezTo>
                  <a:lnTo>
                    <a:pt x="29365" y="1503971"/>
                  </a:lnTo>
                  <a:cubicBezTo>
                    <a:pt x="13147" y="1503971"/>
                    <a:pt x="0" y="1490824"/>
                    <a:pt x="0" y="1474606"/>
                  </a:cubicBezTo>
                  <a:lnTo>
                    <a:pt x="0" y="29365"/>
                  </a:lnTo>
                  <a:cubicBezTo>
                    <a:pt x="0" y="13147"/>
                    <a:pt x="13147" y="0"/>
                    <a:pt x="29365" y="0"/>
                  </a:cubicBezTo>
                  <a:close/>
                </a:path>
              </a:pathLst>
            </a:custGeom>
            <a:solidFill>
              <a:srgbClr val="000000"/>
            </a:solidFill>
          </p:spPr>
        </p:sp>
        <p:sp>
          <p:nvSpPr>
            <p:cNvPr name="TextBox 4" id="4"/>
            <p:cNvSpPr txBox="true"/>
            <p:nvPr/>
          </p:nvSpPr>
          <p:spPr>
            <a:xfrm>
              <a:off x="0" y="-38100"/>
              <a:ext cx="1458174" cy="1542071"/>
            </a:xfrm>
            <a:prstGeom prst="rect">
              <a:avLst/>
            </a:prstGeom>
          </p:spPr>
          <p:txBody>
            <a:bodyPr anchor="ctr" rtlCol="false" tIns="50800" lIns="50800" bIns="50800" rIns="50800"/>
            <a:lstStyle/>
            <a:p>
              <a:pPr algn="ctr" marL="0" indent="0" lvl="0">
                <a:lnSpc>
                  <a:spcPts val="2520"/>
                </a:lnSpc>
                <a:spcBef>
                  <a:spcPct val="0"/>
                </a:spcBef>
              </a:pPr>
            </a:p>
          </p:txBody>
        </p:sp>
      </p:grpSp>
      <p:grpSp>
        <p:nvGrpSpPr>
          <p:cNvPr name="Group 5" id="5"/>
          <p:cNvGrpSpPr/>
          <p:nvPr/>
        </p:nvGrpSpPr>
        <p:grpSpPr>
          <a:xfrm rot="0">
            <a:off x="3266100" y="2635787"/>
            <a:ext cx="2426858" cy="5710391"/>
            <a:chOff x="0" y="0"/>
            <a:chExt cx="639172" cy="1503971"/>
          </a:xfrm>
        </p:grpSpPr>
        <p:sp>
          <p:nvSpPr>
            <p:cNvPr name="Freeform 6" id="6"/>
            <p:cNvSpPr/>
            <p:nvPr/>
          </p:nvSpPr>
          <p:spPr>
            <a:xfrm flipH="false" flipV="false" rot="0">
              <a:off x="0" y="0"/>
              <a:ext cx="639172" cy="1503971"/>
            </a:xfrm>
            <a:custGeom>
              <a:avLst/>
              <a:gdLst/>
              <a:ahLst/>
              <a:cxnLst/>
              <a:rect r="r" b="b" t="t" l="l"/>
              <a:pathLst>
                <a:path h="1503971" w="639172">
                  <a:moveTo>
                    <a:pt x="66992" y="0"/>
                  </a:moveTo>
                  <a:lnTo>
                    <a:pt x="572180" y="0"/>
                  </a:lnTo>
                  <a:cubicBezTo>
                    <a:pt x="609179" y="0"/>
                    <a:pt x="639172" y="29993"/>
                    <a:pt x="639172" y="66992"/>
                  </a:cubicBezTo>
                  <a:lnTo>
                    <a:pt x="639172" y="1436979"/>
                  </a:lnTo>
                  <a:cubicBezTo>
                    <a:pt x="639172" y="1473978"/>
                    <a:pt x="609179" y="1503971"/>
                    <a:pt x="572180" y="1503971"/>
                  </a:cubicBezTo>
                  <a:lnTo>
                    <a:pt x="66992" y="1503971"/>
                  </a:lnTo>
                  <a:cubicBezTo>
                    <a:pt x="29993" y="1503971"/>
                    <a:pt x="0" y="1473978"/>
                    <a:pt x="0" y="1436979"/>
                  </a:cubicBezTo>
                  <a:lnTo>
                    <a:pt x="0" y="66992"/>
                  </a:lnTo>
                  <a:cubicBezTo>
                    <a:pt x="0" y="29993"/>
                    <a:pt x="29993" y="0"/>
                    <a:pt x="66992" y="0"/>
                  </a:cubicBezTo>
                  <a:close/>
                </a:path>
              </a:pathLst>
            </a:custGeom>
            <a:solidFill>
              <a:srgbClr val="000000"/>
            </a:solidFill>
          </p:spPr>
        </p:sp>
        <p:sp>
          <p:nvSpPr>
            <p:cNvPr name="TextBox 7" id="7"/>
            <p:cNvSpPr txBox="true"/>
            <p:nvPr/>
          </p:nvSpPr>
          <p:spPr>
            <a:xfrm>
              <a:off x="0" y="-38100"/>
              <a:ext cx="639172" cy="1542071"/>
            </a:xfrm>
            <a:prstGeom prst="rect">
              <a:avLst/>
            </a:prstGeom>
          </p:spPr>
          <p:txBody>
            <a:bodyPr anchor="ctr" rtlCol="false" tIns="50800" lIns="50800" bIns="50800" rIns="50800"/>
            <a:lstStyle/>
            <a:p>
              <a:pPr algn="ctr" marL="0" indent="0" lvl="0">
                <a:lnSpc>
                  <a:spcPts val="2520"/>
                </a:lnSpc>
                <a:spcBef>
                  <a:spcPct val="0"/>
                </a:spcBef>
              </a:pPr>
            </a:p>
          </p:txBody>
        </p:sp>
      </p:grpSp>
      <p:grpSp>
        <p:nvGrpSpPr>
          <p:cNvPr name="Group 8" id="8"/>
          <p:cNvGrpSpPr/>
          <p:nvPr/>
        </p:nvGrpSpPr>
        <p:grpSpPr>
          <a:xfrm rot="0">
            <a:off x="6375747" y="2635787"/>
            <a:ext cx="2426858" cy="5710391"/>
            <a:chOff x="0" y="0"/>
            <a:chExt cx="639172" cy="1503971"/>
          </a:xfrm>
        </p:grpSpPr>
        <p:sp>
          <p:nvSpPr>
            <p:cNvPr name="Freeform 9" id="9"/>
            <p:cNvSpPr/>
            <p:nvPr/>
          </p:nvSpPr>
          <p:spPr>
            <a:xfrm flipH="false" flipV="false" rot="0">
              <a:off x="0" y="0"/>
              <a:ext cx="639172" cy="1503971"/>
            </a:xfrm>
            <a:custGeom>
              <a:avLst/>
              <a:gdLst/>
              <a:ahLst/>
              <a:cxnLst/>
              <a:rect r="r" b="b" t="t" l="l"/>
              <a:pathLst>
                <a:path h="1503971" w="639172">
                  <a:moveTo>
                    <a:pt x="66992" y="0"/>
                  </a:moveTo>
                  <a:lnTo>
                    <a:pt x="572180" y="0"/>
                  </a:lnTo>
                  <a:cubicBezTo>
                    <a:pt x="609179" y="0"/>
                    <a:pt x="639172" y="29993"/>
                    <a:pt x="639172" y="66992"/>
                  </a:cubicBezTo>
                  <a:lnTo>
                    <a:pt x="639172" y="1436979"/>
                  </a:lnTo>
                  <a:cubicBezTo>
                    <a:pt x="639172" y="1473978"/>
                    <a:pt x="609179" y="1503971"/>
                    <a:pt x="572180" y="1503971"/>
                  </a:cubicBezTo>
                  <a:lnTo>
                    <a:pt x="66992" y="1503971"/>
                  </a:lnTo>
                  <a:cubicBezTo>
                    <a:pt x="29993" y="1503971"/>
                    <a:pt x="0" y="1473978"/>
                    <a:pt x="0" y="1436979"/>
                  </a:cubicBezTo>
                  <a:lnTo>
                    <a:pt x="0" y="66992"/>
                  </a:lnTo>
                  <a:cubicBezTo>
                    <a:pt x="0" y="29993"/>
                    <a:pt x="29993" y="0"/>
                    <a:pt x="66992" y="0"/>
                  </a:cubicBezTo>
                  <a:close/>
                </a:path>
              </a:pathLst>
            </a:custGeom>
            <a:solidFill>
              <a:srgbClr val="000000"/>
            </a:solidFill>
          </p:spPr>
        </p:sp>
        <p:sp>
          <p:nvSpPr>
            <p:cNvPr name="TextBox 10" id="10"/>
            <p:cNvSpPr txBox="true"/>
            <p:nvPr/>
          </p:nvSpPr>
          <p:spPr>
            <a:xfrm>
              <a:off x="0" y="-38100"/>
              <a:ext cx="639172" cy="1542071"/>
            </a:xfrm>
            <a:prstGeom prst="rect">
              <a:avLst/>
            </a:prstGeom>
          </p:spPr>
          <p:txBody>
            <a:bodyPr anchor="ctr" rtlCol="false" tIns="50800" lIns="50800" bIns="50800" rIns="50800"/>
            <a:lstStyle/>
            <a:p>
              <a:pPr algn="ctr" marL="0" indent="0" lvl="0">
                <a:lnSpc>
                  <a:spcPts val="2520"/>
                </a:lnSpc>
                <a:spcBef>
                  <a:spcPct val="0"/>
                </a:spcBef>
              </a:pPr>
            </a:p>
          </p:txBody>
        </p:sp>
      </p:grpSp>
      <p:grpSp>
        <p:nvGrpSpPr>
          <p:cNvPr name="Group 11" id="11"/>
          <p:cNvGrpSpPr/>
          <p:nvPr/>
        </p:nvGrpSpPr>
        <p:grpSpPr>
          <a:xfrm rot="-10800000">
            <a:off x="3098443" y="3462507"/>
            <a:ext cx="2762171" cy="4584097"/>
            <a:chOff x="0" y="0"/>
            <a:chExt cx="635000" cy="1053846"/>
          </a:xfrm>
        </p:grpSpPr>
        <p:sp>
          <p:nvSpPr>
            <p:cNvPr name="Freeform 12" id="12"/>
            <p:cNvSpPr/>
            <p:nvPr/>
          </p:nvSpPr>
          <p:spPr>
            <a:xfrm flipH="false" flipV="false" rot="0">
              <a:off x="0" y="0"/>
              <a:ext cx="635000" cy="1053846"/>
            </a:xfrm>
            <a:custGeom>
              <a:avLst/>
              <a:gdLst/>
              <a:ahLst/>
              <a:cxnLst/>
              <a:rect r="r" b="b" t="t" l="l"/>
              <a:pathLst>
                <a:path h="1053846" w="635000">
                  <a:moveTo>
                    <a:pt x="635000" y="0"/>
                  </a:moveTo>
                  <a:lnTo>
                    <a:pt x="635000" y="939546"/>
                  </a:lnTo>
                  <a:lnTo>
                    <a:pt x="317500" y="1053846"/>
                  </a:lnTo>
                  <a:lnTo>
                    <a:pt x="0" y="939546"/>
                  </a:lnTo>
                  <a:lnTo>
                    <a:pt x="0" y="0"/>
                  </a:lnTo>
                  <a:lnTo>
                    <a:pt x="635000" y="0"/>
                  </a:lnTo>
                  <a:close/>
                </a:path>
              </a:pathLst>
            </a:custGeom>
            <a:solidFill>
              <a:srgbClr val="FFFFFF"/>
            </a:solidFill>
          </p:spPr>
        </p:sp>
        <p:sp>
          <p:nvSpPr>
            <p:cNvPr name="TextBox 13" id="13"/>
            <p:cNvSpPr txBox="true"/>
            <p:nvPr/>
          </p:nvSpPr>
          <p:spPr>
            <a:xfrm>
              <a:off x="0" y="-38100"/>
              <a:ext cx="635000" cy="977646"/>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10800000">
            <a:off x="6208091" y="3462507"/>
            <a:ext cx="2762171" cy="4584097"/>
            <a:chOff x="0" y="0"/>
            <a:chExt cx="635000" cy="1053846"/>
          </a:xfrm>
        </p:grpSpPr>
        <p:sp>
          <p:nvSpPr>
            <p:cNvPr name="Freeform 15" id="15"/>
            <p:cNvSpPr/>
            <p:nvPr/>
          </p:nvSpPr>
          <p:spPr>
            <a:xfrm flipH="false" flipV="false" rot="0">
              <a:off x="0" y="0"/>
              <a:ext cx="635000" cy="1053846"/>
            </a:xfrm>
            <a:custGeom>
              <a:avLst/>
              <a:gdLst/>
              <a:ahLst/>
              <a:cxnLst/>
              <a:rect r="r" b="b" t="t" l="l"/>
              <a:pathLst>
                <a:path h="1053846" w="635000">
                  <a:moveTo>
                    <a:pt x="635000" y="0"/>
                  </a:moveTo>
                  <a:lnTo>
                    <a:pt x="635000" y="939546"/>
                  </a:lnTo>
                  <a:lnTo>
                    <a:pt x="317500" y="1053846"/>
                  </a:lnTo>
                  <a:lnTo>
                    <a:pt x="0" y="939546"/>
                  </a:lnTo>
                  <a:lnTo>
                    <a:pt x="0" y="0"/>
                  </a:lnTo>
                  <a:lnTo>
                    <a:pt x="635000" y="0"/>
                  </a:lnTo>
                  <a:close/>
                </a:path>
              </a:pathLst>
            </a:custGeom>
            <a:solidFill>
              <a:srgbClr val="FFFFFF"/>
            </a:solidFill>
          </p:spPr>
        </p:sp>
        <p:sp>
          <p:nvSpPr>
            <p:cNvPr name="TextBox 16" id="16"/>
            <p:cNvSpPr txBox="true"/>
            <p:nvPr/>
          </p:nvSpPr>
          <p:spPr>
            <a:xfrm>
              <a:off x="0" y="-38100"/>
              <a:ext cx="635000" cy="977646"/>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10800000">
            <a:off x="9317738" y="3462507"/>
            <a:ext cx="5939139" cy="4584097"/>
            <a:chOff x="0" y="0"/>
            <a:chExt cx="1365358" cy="1053846"/>
          </a:xfrm>
        </p:grpSpPr>
        <p:sp>
          <p:nvSpPr>
            <p:cNvPr name="Freeform 18" id="18"/>
            <p:cNvSpPr/>
            <p:nvPr/>
          </p:nvSpPr>
          <p:spPr>
            <a:xfrm flipH="false" flipV="false" rot="0">
              <a:off x="0" y="0"/>
              <a:ext cx="1365358" cy="1053846"/>
            </a:xfrm>
            <a:custGeom>
              <a:avLst/>
              <a:gdLst/>
              <a:ahLst/>
              <a:cxnLst/>
              <a:rect r="r" b="b" t="t" l="l"/>
              <a:pathLst>
                <a:path h="1053846" w="1365358">
                  <a:moveTo>
                    <a:pt x="1365358" y="0"/>
                  </a:moveTo>
                  <a:lnTo>
                    <a:pt x="1365358" y="939546"/>
                  </a:lnTo>
                  <a:lnTo>
                    <a:pt x="682679" y="1053846"/>
                  </a:lnTo>
                  <a:lnTo>
                    <a:pt x="0" y="939546"/>
                  </a:lnTo>
                  <a:lnTo>
                    <a:pt x="0" y="0"/>
                  </a:lnTo>
                  <a:lnTo>
                    <a:pt x="1365358" y="0"/>
                  </a:lnTo>
                  <a:close/>
                </a:path>
              </a:pathLst>
            </a:custGeom>
            <a:solidFill>
              <a:srgbClr val="FFFFFF"/>
            </a:solidFill>
          </p:spPr>
        </p:sp>
        <p:sp>
          <p:nvSpPr>
            <p:cNvPr name="TextBox 19" id="19"/>
            <p:cNvSpPr txBox="true"/>
            <p:nvPr/>
          </p:nvSpPr>
          <p:spPr>
            <a:xfrm>
              <a:off x="0" y="-38100"/>
              <a:ext cx="1365358" cy="977646"/>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7221855" y="6852521"/>
            <a:ext cx="902300" cy="739886"/>
          </a:xfrm>
          <a:custGeom>
            <a:avLst/>
            <a:gdLst/>
            <a:ahLst/>
            <a:cxnLst/>
            <a:rect r="r" b="b" t="t" l="l"/>
            <a:pathLst>
              <a:path h="739886" w="902300">
                <a:moveTo>
                  <a:pt x="0" y="0"/>
                </a:moveTo>
                <a:lnTo>
                  <a:pt x="902299" y="0"/>
                </a:lnTo>
                <a:lnTo>
                  <a:pt x="902299" y="739886"/>
                </a:lnTo>
                <a:lnTo>
                  <a:pt x="0" y="7398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4222881" y="6852521"/>
            <a:ext cx="513296" cy="739886"/>
          </a:xfrm>
          <a:custGeom>
            <a:avLst/>
            <a:gdLst/>
            <a:ahLst/>
            <a:cxnLst/>
            <a:rect r="r" b="b" t="t" l="l"/>
            <a:pathLst>
              <a:path h="739886" w="513296">
                <a:moveTo>
                  <a:pt x="0" y="0"/>
                </a:moveTo>
                <a:lnTo>
                  <a:pt x="513295" y="0"/>
                </a:lnTo>
                <a:lnTo>
                  <a:pt x="513295" y="739886"/>
                </a:lnTo>
                <a:lnTo>
                  <a:pt x="0" y="739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2037498" y="6741197"/>
            <a:ext cx="499621" cy="962535"/>
          </a:xfrm>
          <a:custGeom>
            <a:avLst/>
            <a:gdLst/>
            <a:ahLst/>
            <a:cxnLst/>
            <a:rect r="r" b="b" t="t" l="l"/>
            <a:pathLst>
              <a:path h="962535" w="499621">
                <a:moveTo>
                  <a:pt x="0" y="0"/>
                </a:moveTo>
                <a:lnTo>
                  <a:pt x="499620" y="0"/>
                </a:lnTo>
                <a:lnTo>
                  <a:pt x="499620" y="962534"/>
                </a:lnTo>
                <a:lnTo>
                  <a:pt x="0" y="9625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11046133" y="2979982"/>
            <a:ext cx="2415029" cy="280670"/>
          </a:xfrm>
          <a:prstGeom prst="rect">
            <a:avLst/>
          </a:prstGeom>
        </p:spPr>
        <p:txBody>
          <a:bodyPr anchor="t" rtlCol="false" tIns="0" lIns="0" bIns="0" rIns="0">
            <a:spAutoFit/>
          </a:bodyPr>
          <a:lstStyle/>
          <a:p>
            <a:pPr algn="ctr">
              <a:lnSpc>
                <a:spcPts val="2380"/>
              </a:lnSpc>
            </a:pPr>
            <a:r>
              <a:rPr lang="en-US" b="true" sz="1700">
                <a:solidFill>
                  <a:srgbClr val="FFFFFF"/>
                </a:solidFill>
                <a:latin typeface="HK Grotesk Pro Bold"/>
                <a:ea typeface="HK Grotesk Pro Bold"/>
                <a:cs typeface="HK Grotesk Pro Bold"/>
                <a:sym typeface="HK Grotesk Pro Bold"/>
              </a:rPr>
              <a:t>Last Two Nibbles</a:t>
            </a:r>
          </a:p>
        </p:txBody>
      </p:sp>
      <p:sp>
        <p:nvSpPr>
          <p:cNvPr name="TextBox 24" id="24"/>
          <p:cNvSpPr txBox="true"/>
          <p:nvPr/>
        </p:nvSpPr>
        <p:spPr>
          <a:xfrm rot="0">
            <a:off x="6387576" y="2979982"/>
            <a:ext cx="2415029" cy="280670"/>
          </a:xfrm>
          <a:prstGeom prst="rect">
            <a:avLst/>
          </a:prstGeom>
        </p:spPr>
        <p:txBody>
          <a:bodyPr anchor="t" rtlCol="false" tIns="0" lIns="0" bIns="0" rIns="0">
            <a:spAutoFit/>
          </a:bodyPr>
          <a:lstStyle/>
          <a:p>
            <a:pPr algn="ctr">
              <a:lnSpc>
                <a:spcPts val="2380"/>
              </a:lnSpc>
            </a:pPr>
            <a:r>
              <a:rPr lang="en-US" b="true" sz="1700">
                <a:solidFill>
                  <a:srgbClr val="FFFFFF"/>
                </a:solidFill>
                <a:latin typeface="HK Grotesk Pro Bold"/>
                <a:ea typeface="HK Grotesk Pro Bold"/>
                <a:cs typeface="HK Grotesk Pro Bold"/>
                <a:sym typeface="HK Grotesk Pro Bold"/>
              </a:rPr>
              <a:t>Second Nibble</a:t>
            </a:r>
          </a:p>
        </p:txBody>
      </p:sp>
      <p:sp>
        <p:nvSpPr>
          <p:cNvPr name="TextBox 25" id="25"/>
          <p:cNvSpPr txBox="true"/>
          <p:nvPr/>
        </p:nvSpPr>
        <p:spPr>
          <a:xfrm rot="0">
            <a:off x="3277929" y="2979982"/>
            <a:ext cx="2415029" cy="280670"/>
          </a:xfrm>
          <a:prstGeom prst="rect">
            <a:avLst/>
          </a:prstGeom>
        </p:spPr>
        <p:txBody>
          <a:bodyPr anchor="t" rtlCol="false" tIns="0" lIns="0" bIns="0" rIns="0">
            <a:spAutoFit/>
          </a:bodyPr>
          <a:lstStyle/>
          <a:p>
            <a:pPr algn="ctr">
              <a:lnSpc>
                <a:spcPts val="2380"/>
              </a:lnSpc>
            </a:pPr>
            <a:r>
              <a:rPr lang="en-US" b="true" sz="1700">
                <a:solidFill>
                  <a:srgbClr val="FFFFFF"/>
                </a:solidFill>
                <a:latin typeface="HK Grotesk Pro Bold"/>
                <a:ea typeface="HK Grotesk Pro Bold"/>
                <a:cs typeface="HK Grotesk Pro Bold"/>
                <a:sym typeface="HK Grotesk Pro Bold"/>
              </a:rPr>
              <a:t>First Nibble</a:t>
            </a:r>
          </a:p>
        </p:txBody>
      </p:sp>
      <p:sp>
        <p:nvSpPr>
          <p:cNvPr name="TextBox 26" id="26"/>
          <p:cNvSpPr txBox="true"/>
          <p:nvPr/>
        </p:nvSpPr>
        <p:spPr>
          <a:xfrm rot="0">
            <a:off x="3266100" y="4860814"/>
            <a:ext cx="2426858" cy="1600200"/>
          </a:xfrm>
          <a:prstGeom prst="rect">
            <a:avLst/>
          </a:prstGeom>
        </p:spPr>
        <p:txBody>
          <a:bodyPr anchor="t" rtlCol="false" tIns="0" lIns="0" bIns="0" rIns="0">
            <a:spAutoFit/>
          </a:bodyPr>
          <a:lstStyle/>
          <a:p>
            <a:pPr algn="ctr">
              <a:lnSpc>
                <a:spcPts val="2100"/>
              </a:lnSpc>
            </a:pPr>
            <a:r>
              <a:rPr lang="en-US" sz="1500">
                <a:solidFill>
                  <a:srgbClr val="000000"/>
                </a:solidFill>
                <a:latin typeface="HK Grotesk Pro"/>
                <a:ea typeface="HK Grotesk Pro"/>
                <a:cs typeface="HK Grotesk Pro"/>
                <a:sym typeface="HK Grotesk Pro"/>
              </a:rPr>
              <a:t>Country code. The US spans multiple country code values across states and regions in the IEC 62106 system - it's not a single digit for the whole country.</a:t>
            </a:r>
          </a:p>
        </p:txBody>
      </p:sp>
      <p:sp>
        <p:nvSpPr>
          <p:cNvPr name="TextBox 27" id="27"/>
          <p:cNvSpPr txBox="true"/>
          <p:nvPr/>
        </p:nvSpPr>
        <p:spPr>
          <a:xfrm rot="0">
            <a:off x="6375747" y="4860814"/>
            <a:ext cx="2426858" cy="1066800"/>
          </a:xfrm>
          <a:prstGeom prst="rect">
            <a:avLst/>
          </a:prstGeom>
        </p:spPr>
        <p:txBody>
          <a:bodyPr anchor="t" rtlCol="false" tIns="0" lIns="0" bIns="0" rIns="0">
            <a:spAutoFit/>
          </a:bodyPr>
          <a:lstStyle/>
          <a:p>
            <a:pPr algn="ctr">
              <a:lnSpc>
                <a:spcPts val="2100"/>
              </a:lnSpc>
            </a:pPr>
            <a:r>
              <a:rPr lang="en-US" sz="1500">
                <a:solidFill>
                  <a:srgbClr val="000000"/>
                </a:solidFill>
                <a:latin typeface="HK Grotesk Pro"/>
                <a:ea typeface="HK Grotesk Pro"/>
                <a:cs typeface="HK Grotesk Pro"/>
                <a:sym typeface="HK Grotesk Pro"/>
              </a:rPr>
              <a:t>Area coverage code. Describes the station's broadcast footprint - local, regional, national, etc.</a:t>
            </a:r>
          </a:p>
        </p:txBody>
      </p:sp>
      <p:sp>
        <p:nvSpPr>
          <p:cNvPr name="TextBox 28" id="28"/>
          <p:cNvSpPr txBox="true"/>
          <p:nvPr/>
        </p:nvSpPr>
        <p:spPr>
          <a:xfrm rot="0">
            <a:off x="9656062" y="5127514"/>
            <a:ext cx="4906437" cy="800100"/>
          </a:xfrm>
          <a:prstGeom prst="rect">
            <a:avLst/>
          </a:prstGeom>
        </p:spPr>
        <p:txBody>
          <a:bodyPr anchor="t" rtlCol="false" tIns="0" lIns="0" bIns="0" rIns="0">
            <a:spAutoFit/>
          </a:bodyPr>
          <a:lstStyle/>
          <a:p>
            <a:pPr algn="ctr">
              <a:lnSpc>
                <a:spcPts val="2100"/>
              </a:lnSpc>
            </a:pPr>
            <a:r>
              <a:rPr lang="en-US" sz="1500">
                <a:solidFill>
                  <a:srgbClr val="000000"/>
                </a:solidFill>
                <a:latin typeface="HK Grotesk Pro"/>
                <a:ea typeface="HK Grotesk Pro"/>
                <a:cs typeface="HK Grotesk Pro"/>
                <a:sym typeface="HK Grotesk Pro"/>
              </a:rPr>
              <a:t>Program reference number. The station-specific part. For US stations this is calculated from call letters per the NRSC-4-B algorithm.</a:t>
            </a:r>
          </a:p>
        </p:txBody>
      </p:sp>
      <p:sp>
        <p:nvSpPr>
          <p:cNvPr name="TextBox 29" id="29"/>
          <p:cNvSpPr txBox="true"/>
          <p:nvPr/>
        </p:nvSpPr>
        <p:spPr>
          <a:xfrm rot="0">
            <a:off x="3577008" y="3905849"/>
            <a:ext cx="1805041" cy="688975"/>
          </a:xfrm>
          <a:prstGeom prst="rect">
            <a:avLst/>
          </a:prstGeom>
        </p:spPr>
        <p:txBody>
          <a:bodyPr anchor="t" rtlCol="false" tIns="0" lIns="0" bIns="0" rIns="0">
            <a:spAutoFit/>
          </a:bodyPr>
          <a:lstStyle/>
          <a:p>
            <a:pPr algn="ctr">
              <a:lnSpc>
                <a:spcPts val="5600"/>
              </a:lnSpc>
            </a:pPr>
            <a:r>
              <a:rPr lang="en-US" b="true" sz="4000" spc="-80">
                <a:solidFill>
                  <a:srgbClr val="000000"/>
                </a:solidFill>
                <a:latin typeface="HK Grotesk Pro Bold"/>
                <a:ea typeface="HK Grotesk Pro Bold"/>
                <a:cs typeface="HK Grotesk Pro Bold"/>
                <a:sym typeface="HK Grotesk Pro Bold"/>
              </a:rPr>
              <a:t>4 bits</a:t>
            </a:r>
          </a:p>
        </p:txBody>
      </p:sp>
      <p:sp>
        <p:nvSpPr>
          <p:cNvPr name="TextBox 30" id="30"/>
          <p:cNvSpPr txBox="true"/>
          <p:nvPr/>
        </p:nvSpPr>
        <p:spPr>
          <a:xfrm rot="0">
            <a:off x="6686656" y="3905849"/>
            <a:ext cx="1805041" cy="688975"/>
          </a:xfrm>
          <a:prstGeom prst="rect">
            <a:avLst/>
          </a:prstGeom>
        </p:spPr>
        <p:txBody>
          <a:bodyPr anchor="t" rtlCol="false" tIns="0" lIns="0" bIns="0" rIns="0">
            <a:spAutoFit/>
          </a:bodyPr>
          <a:lstStyle/>
          <a:p>
            <a:pPr algn="ctr">
              <a:lnSpc>
                <a:spcPts val="5600"/>
              </a:lnSpc>
            </a:pPr>
            <a:r>
              <a:rPr lang="en-US" b="true" sz="4000" spc="-80">
                <a:solidFill>
                  <a:srgbClr val="000000"/>
                </a:solidFill>
                <a:latin typeface="HK Grotesk Pro Bold"/>
                <a:ea typeface="HK Grotesk Pro Bold"/>
                <a:cs typeface="HK Grotesk Pro Bold"/>
                <a:sym typeface="HK Grotesk Pro Bold"/>
              </a:rPr>
              <a:t>4 bits</a:t>
            </a:r>
          </a:p>
        </p:txBody>
      </p:sp>
      <p:sp>
        <p:nvSpPr>
          <p:cNvPr name="TextBox 31" id="31"/>
          <p:cNvSpPr txBox="true"/>
          <p:nvPr/>
        </p:nvSpPr>
        <p:spPr>
          <a:xfrm rot="0">
            <a:off x="11267299" y="3905849"/>
            <a:ext cx="1805041" cy="688975"/>
          </a:xfrm>
          <a:prstGeom prst="rect">
            <a:avLst/>
          </a:prstGeom>
        </p:spPr>
        <p:txBody>
          <a:bodyPr anchor="t" rtlCol="false" tIns="0" lIns="0" bIns="0" rIns="0">
            <a:spAutoFit/>
          </a:bodyPr>
          <a:lstStyle/>
          <a:p>
            <a:pPr algn="ctr">
              <a:lnSpc>
                <a:spcPts val="5600"/>
              </a:lnSpc>
            </a:pPr>
            <a:r>
              <a:rPr lang="en-US" b="true" sz="4000" spc="-80">
                <a:solidFill>
                  <a:srgbClr val="000000"/>
                </a:solidFill>
                <a:latin typeface="HK Grotesk Pro Bold"/>
                <a:ea typeface="HK Grotesk Pro Bold"/>
                <a:cs typeface="HK Grotesk Pro Bold"/>
                <a:sym typeface="HK Grotesk Pro Bold"/>
              </a:rPr>
              <a:t>8 bits</a:t>
            </a:r>
          </a:p>
        </p:txBody>
      </p:sp>
      <p:sp>
        <p:nvSpPr>
          <p:cNvPr name="TextBox 32" id="32"/>
          <p:cNvSpPr txBox="true"/>
          <p:nvPr/>
        </p:nvSpPr>
        <p:spPr>
          <a:xfrm rot="0">
            <a:off x="2524036" y="876300"/>
            <a:ext cx="13239928" cy="622935"/>
          </a:xfrm>
          <a:prstGeom prst="rect">
            <a:avLst/>
          </a:prstGeom>
        </p:spPr>
        <p:txBody>
          <a:bodyPr anchor="t" rtlCol="false" tIns="0" lIns="0" bIns="0" rIns="0">
            <a:spAutoFit/>
          </a:bodyPr>
          <a:lstStyle/>
          <a:p>
            <a:pPr algn="ctr">
              <a:lnSpc>
                <a:spcPts val="5040"/>
              </a:lnSpc>
            </a:pPr>
            <a:r>
              <a:rPr lang="en-US" b="true" sz="3600" spc="-72">
                <a:solidFill>
                  <a:srgbClr val="000000"/>
                </a:solidFill>
                <a:latin typeface="HK Grotesk Pro Bold"/>
                <a:ea typeface="HK Grotesk Pro Bold"/>
                <a:cs typeface="HK Grotesk Pro Bold"/>
                <a:sym typeface="HK Grotesk Pro Bold"/>
              </a:rPr>
              <a:t>The PI Code</a:t>
            </a:r>
          </a:p>
        </p:txBody>
      </p:sp>
      <p:sp>
        <p:nvSpPr>
          <p:cNvPr name="TextBox 33" id="33"/>
          <p:cNvSpPr txBox="true"/>
          <p:nvPr/>
        </p:nvSpPr>
        <p:spPr>
          <a:xfrm rot="0">
            <a:off x="2387360" y="8800178"/>
            <a:ext cx="13239928" cy="737235"/>
          </a:xfrm>
          <a:prstGeom prst="rect">
            <a:avLst/>
          </a:prstGeom>
        </p:spPr>
        <p:txBody>
          <a:bodyPr anchor="t" rtlCol="false" tIns="0" lIns="0" bIns="0" rIns="0">
            <a:spAutoFit/>
          </a:bodyPr>
          <a:lstStyle/>
          <a:p>
            <a:pPr algn="ctr">
              <a:lnSpc>
                <a:spcPts val="2939"/>
              </a:lnSpc>
            </a:pPr>
            <a:r>
              <a:rPr lang="en-US" sz="2099">
                <a:solidFill>
                  <a:srgbClr val="000000"/>
                </a:solidFill>
                <a:latin typeface="HK Grotesk Pro"/>
                <a:ea typeface="HK Grotesk Pro"/>
                <a:cs typeface="HK Grotesk Pro"/>
                <a:sym typeface="HK Grotesk Pro"/>
              </a:rPr>
              <a:t>A 16-bit value displayed as 4 hex characters (e.g., 1965). It's the station's unique fingerprint in the entire RDS ecosystem. It rides in every single RDS group, not as a separate transmission </a:t>
            </a:r>
          </a:p>
        </p:txBody>
      </p:sp>
      <p:sp>
        <p:nvSpPr>
          <p:cNvPr name="TextBox 34" id="34"/>
          <p:cNvSpPr txBox="true"/>
          <p:nvPr/>
        </p:nvSpPr>
        <p:spPr>
          <a:xfrm rot="0">
            <a:off x="2676436" y="1768403"/>
            <a:ext cx="13239928" cy="365760"/>
          </a:xfrm>
          <a:prstGeom prst="rect">
            <a:avLst/>
          </a:prstGeom>
        </p:spPr>
        <p:txBody>
          <a:bodyPr anchor="t" rtlCol="false" tIns="0" lIns="0" bIns="0" rIns="0">
            <a:spAutoFit/>
          </a:bodyPr>
          <a:lstStyle/>
          <a:p>
            <a:pPr algn="ctr">
              <a:lnSpc>
                <a:spcPts val="2939"/>
              </a:lnSpc>
            </a:pPr>
            <a:r>
              <a:rPr lang="en-US" sz="2099">
                <a:solidFill>
                  <a:srgbClr val="000000"/>
                </a:solidFill>
                <a:latin typeface="HK Grotesk Pro"/>
                <a:ea typeface="HK Grotesk Pro"/>
                <a:cs typeface="HK Grotesk Pro"/>
                <a:sym typeface="HK Grotesk Pro"/>
              </a:rPr>
              <a:t>How It Works and Why It Matters Downstream</a:t>
            </a:r>
          </a:p>
        </p:txBody>
      </p:sp>
      <p:sp>
        <p:nvSpPr>
          <p:cNvPr name="Freeform 35" id="35"/>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8"/>
            <a:stretch>
              <a:fillRect l="0" t="0" r="0" b="0"/>
            </a:stretch>
          </a:blipFill>
        </p:spPr>
      </p:sp>
      <p:sp>
        <p:nvSpPr>
          <p:cNvPr name="TextBox 36" id="3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106" t="0" r="-7106" b="0"/>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TextBox 4" id="4"/>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61" t="0" r="-561" b="0"/>
            </a:stretch>
          </a:blipFill>
        </p:spPr>
      </p:sp>
      <p:sp>
        <p:nvSpPr>
          <p:cNvPr name="Freeform 3" id="3"/>
          <p:cNvSpPr/>
          <p:nvPr/>
        </p:nvSpPr>
        <p:spPr>
          <a:xfrm flipH="false" flipV="false" rot="0">
            <a:off x="4172577" y="2322218"/>
            <a:ext cx="9942846" cy="5642565"/>
          </a:xfrm>
          <a:custGeom>
            <a:avLst/>
            <a:gdLst/>
            <a:ahLst/>
            <a:cxnLst/>
            <a:rect r="r" b="b" t="t" l="l"/>
            <a:pathLst>
              <a:path h="5642565" w="9942846">
                <a:moveTo>
                  <a:pt x="0" y="0"/>
                </a:moveTo>
                <a:lnTo>
                  <a:pt x="9942846" y="0"/>
                </a:lnTo>
                <a:lnTo>
                  <a:pt x="9942846" y="5642564"/>
                </a:lnTo>
                <a:lnTo>
                  <a:pt x="0" y="5642564"/>
                </a:lnTo>
                <a:lnTo>
                  <a:pt x="0" y="0"/>
                </a:lnTo>
                <a:close/>
              </a:path>
            </a:pathLst>
          </a:custGeom>
          <a:blipFill>
            <a:blip r:embed="rId3"/>
            <a:stretch>
              <a:fillRect l="0" t="0" r="0" b="0"/>
            </a:stretch>
          </a:blipFill>
        </p:spPr>
      </p:sp>
      <p:sp>
        <p:nvSpPr>
          <p:cNvPr name="Freeform 4" id="4"/>
          <p:cNvSpPr/>
          <p:nvPr/>
        </p:nvSpPr>
        <p:spPr>
          <a:xfrm flipH="false" flipV="false" rot="9268588">
            <a:off x="8436518" y="2541779"/>
            <a:ext cx="1835828" cy="318975"/>
          </a:xfrm>
          <a:custGeom>
            <a:avLst/>
            <a:gdLst/>
            <a:ahLst/>
            <a:cxnLst/>
            <a:rect r="r" b="b" t="t" l="l"/>
            <a:pathLst>
              <a:path h="318975" w="1835828">
                <a:moveTo>
                  <a:pt x="0" y="0"/>
                </a:moveTo>
                <a:lnTo>
                  <a:pt x="1835828" y="0"/>
                </a:lnTo>
                <a:lnTo>
                  <a:pt x="1835828" y="318975"/>
                </a:lnTo>
                <a:lnTo>
                  <a:pt x="0" y="3189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022533" y="1388807"/>
            <a:ext cx="5157206" cy="1091916"/>
            <a:chOff x="0" y="0"/>
            <a:chExt cx="1406650" cy="297825"/>
          </a:xfrm>
        </p:grpSpPr>
        <p:sp>
          <p:nvSpPr>
            <p:cNvPr name="Freeform 6" id="6"/>
            <p:cNvSpPr/>
            <p:nvPr/>
          </p:nvSpPr>
          <p:spPr>
            <a:xfrm flipH="false" flipV="false" rot="0">
              <a:off x="0" y="0"/>
              <a:ext cx="1406650" cy="297825"/>
            </a:xfrm>
            <a:custGeom>
              <a:avLst/>
              <a:gdLst/>
              <a:ahLst/>
              <a:cxnLst/>
              <a:rect r="r" b="b" t="t" l="l"/>
              <a:pathLst>
                <a:path h="297825" w="1406650">
                  <a:moveTo>
                    <a:pt x="24019" y="0"/>
                  </a:moveTo>
                  <a:lnTo>
                    <a:pt x="1382631" y="0"/>
                  </a:lnTo>
                  <a:cubicBezTo>
                    <a:pt x="1389002" y="0"/>
                    <a:pt x="1395111" y="2531"/>
                    <a:pt x="1399615" y="7035"/>
                  </a:cubicBezTo>
                  <a:cubicBezTo>
                    <a:pt x="1404120" y="11539"/>
                    <a:pt x="1406650" y="17649"/>
                    <a:pt x="1406650" y="24019"/>
                  </a:cubicBezTo>
                  <a:lnTo>
                    <a:pt x="1406650" y="273806"/>
                  </a:lnTo>
                  <a:cubicBezTo>
                    <a:pt x="1406650" y="287071"/>
                    <a:pt x="1395897" y="297825"/>
                    <a:pt x="1382631" y="297825"/>
                  </a:cubicBezTo>
                  <a:lnTo>
                    <a:pt x="24019" y="297825"/>
                  </a:lnTo>
                  <a:cubicBezTo>
                    <a:pt x="10754" y="297825"/>
                    <a:pt x="0" y="287071"/>
                    <a:pt x="0" y="273806"/>
                  </a:cubicBezTo>
                  <a:lnTo>
                    <a:pt x="0" y="24019"/>
                  </a:lnTo>
                  <a:cubicBezTo>
                    <a:pt x="0" y="10754"/>
                    <a:pt x="10754" y="0"/>
                    <a:pt x="24019" y="0"/>
                  </a:cubicBezTo>
                  <a:close/>
                </a:path>
              </a:pathLst>
            </a:custGeom>
            <a:solidFill>
              <a:srgbClr val="FFFFFF"/>
            </a:solidFill>
          </p:spPr>
        </p:sp>
        <p:sp>
          <p:nvSpPr>
            <p:cNvPr name="TextBox 7" id="7"/>
            <p:cNvSpPr txBox="true"/>
            <p:nvPr/>
          </p:nvSpPr>
          <p:spPr>
            <a:xfrm>
              <a:off x="0" y="-19050"/>
              <a:ext cx="1406650" cy="316875"/>
            </a:xfrm>
            <a:prstGeom prst="rect">
              <a:avLst/>
            </a:prstGeom>
          </p:spPr>
          <p:txBody>
            <a:bodyPr anchor="ctr" rtlCol="false" tIns="50800" lIns="50800" bIns="50800" rIns="50800"/>
            <a:lstStyle/>
            <a:p>
              <a:pPr algn="ctr">
                <a:lnSpc>
                  <a:spcPts val="2339"/>
                </a:lnSpc>
              </a:pPr>
            </a:p>
          </p:txBody>
        </p:sp>
      </p:grpSp>
      <p:grpSp>
        <p:nvGrpSpPr>
          <p:cNvPr name="Group 8" id="8"/>
          <p:cNvGrpSpPr/>
          <p:nvPr/>
        </p:nvGrpSpPr>
        <p:grpSpPr>
          <a:xfrm rot="0">
            <a:off x="10314325" y="1667165"/>
            <a:ext cx="4317090" cy="517399"/>
            <a:chOff x="0" y="0"/>
            <a:chExt cx="5756120" cy="689865"/>
          </a:xfrm>
        </p:grpSpPr>
        <p:sp>
          <p:nvSpPr>
            <p:cNvPr name="TextBox 9" id="9"/>
            <p:cNvSpPr txBox="true"/>
            <p:nvPr/>
          </p:nvSpPr>
          <p:spPr>
            <a:xfrm rot="0">
              <a:off x="0" y="0"/>
              <a:ext cx="3530965" cy="266080"/>
            </a:xfrm>
            <a:prstGeom prst="rect">
              <a:avLst/>
            </a:prstGeom>
          </p:spPr>
          <p:txBody>
            <a:bodyPr anchor="t" rtlCol="false" tIns="0" lIns="0" bIns="0" rIns="0">
              <a:spAutoFit/>
            </a:bodyPr>
            <a:lstStyle/>
            <a:p>
              <a:pPr algn="l">
                <a:lnSpc>
                  <a:spcPts val="1616"/>
                </a:lnSpc>
              </a:pPr>
              <a:r>
                <a:rPr lang="en-US" sz="1346" b="true">
                  <a:solidFill>
                    <a:srgbClr val="1C1C1C"/>
                  </a:solidFill>
                  <a:latin typeface="DM Sans Bold"/>
                  <a:ea typeface="DM Sans Bold"/>
                  <a:cs typeface="DM Sans Bold"/>
                  <a:sym typeface="DM Sans Bold"/>
                </a:rPr>
                <a:t>Y</a:t>
              </a:r>
              <a:r>
                <a:rPr lang="en-US" b="true" sz="1346">
                  <a:solidFill>
                    <a:srgbClr val="1C1C1C"/>
                  </a:solidFill>
                  <a:latin typeface="DM Sans Bold"/>
                  <a:ea typeface="DM Sans Bold"/>
                  <a:cs typeface="DM Sans Bold"/>
                  <a:sym typeface="DM Sans Bold"/>
                </a:rPr>
                <a:t>our Call Letters, In Hex</a:t>
              </a:r>
            </a:p>
          </p:txBody>
        </p:sp>
        <p:sp>
          <p:nvSpPr>
            <p:cNvPr name="TextBox 10" id="10"/>
            <p:cNvSpPr txBox="true"/>
            <p:nvPr/>
          </p:nvSpPr>
          <p:spPr>
            <a:xfrm rot="0">
              <a:off x="11477" y="437088"/>
              <a:ext cx="5744643" cy="252777"/>
            </a:xfrm>
            <a:prstGeom prst="rect">
              <a:avLst/>
            </a:prstGeom>
          </p:spPr>
          <p:txBody>
            <a:bodyPr anchor="t" rtlCol="false" tIns="0" lIns="0" bIns="0" rIns="0">
              <a:spAutoFit/>
            </a:bodyPr>
            <a:lstStyle/>
            <a:p>
              <a:pPr algn="l">
                <a:lnSpc>
                  <a:spcPts val="1556"/>
                </a:lnSpc>
              </a:pPr>
              <a:r>
                <a:rPr lang="en-US" sz="1197">
                  <a:solidFill>
                    <a:srgbClr val="1C1C1C"/>
                  </a:solidFill>
                  <a:latin typeface="DM Sans"/>
                  <a:ea typeface="DM Sans"/>
                  <a:cs typeface="DM Sans"/>
                  <a:sym typeface="DM Sans"/>
                </a:rPr>
                <a:t>739C</a:t>
              </a:r>
              <a:r>
                <a:rPr lang="en-US" sz="1197">
                  <a:solidFill>
                    <a:srgbClr val="1C1C1C"/>
                  </a:solidFill>
                  <a:latin typeface="DM Sans"/>
                  <a:ea typeface="DM Sans"/>
                  <a:cs typeface="DM Sans"/>
                  <a:sym typeface="DM Sans"/>
                </a:rPr>
                <a:t> isn't a random number. It's </a:t>
              </a:r>
              <a:r>
                <a:rPr lang="en-US" b="true" sz="1197">
                  <a:solidFill>
                    <a:srgbClr val="1C1C1C"/>
                  </a:solidFill>
                  <a:latin typeface="DM Sans Bold"/>
                  <a:ea typeface="DM Sans Bold"/>
                  <a:cs typeface="DM Sans Bold"/>
                  <a:sym typeface="DM Sans Bold"/>
                </a:rPr>
                <a:t>WLSU</a:t>
              </a:r>
              <a:r>
                <a:rPr lang="en-US" sz="1197">
                  <a:solidFill>
                    <a:srgbClr val="1C1C1C"/>
                  </a:solidFill>
                  <a:latin typeface="DM Sans"/>
                  <a:ea typeface="DM Sans"/>
                  <a:cs typeface="DM Sans"/>
                  <a:sym typeface="DM Sans"/>
                </a:rPr>
                <a:t>, </a:t>
              </a:r>
              <a:r>
                <a:rPr lang="en-US" sz="1197">
                  <a:solidFill>
                    <a:srgbClr val="1C1C1C"/>
                  </a:solidFill>
                  <a:latin typeface="DM Sans"/>
                  <a:ea typeface="DM Sans"/>
                  <a:cs typeface="DM Sans"/>
                  <a:sym typeface="DM Sans"/>
                </a:rPr>
                <a:t>e</a:t>
              </a:r>
              <a:r>
                <a:rPr lang="en-US" sz="1197">
                  <a:solidFill>
                    <a:srgbClr val="1C1C1C"/>
                  </a:solidFill>
                  <a:latin typeface="DM Sans"/>
                  <a:ea typeface="DM Sans"/>
                  <a:cs typeface="DM Sans"/>
                  <a:sym typeface="DM Sans"/>
                </a:rPr>
                <a:t>xp</a:t>
              </a:r>
              <a:r>
                <a:rPr lang="en-US" sz="1197">
                  <a:solidFill>
                    <a:srgbClr val="1C1C1C"/>
                  </a:solidFill>
                  <a:latin typeface="DM Sans"/>
                  <a:ea typeface="DM Sans"/>
                  <a:cs typeface="DM Sans"/>
                  <a:sym typeface="DM Sans"/>
                </a:rPr>
                <a:t>re</a:t>
              </a:r>
              <a:r>
                <a:rPr lang="en-US" sz="1197">
                  <a:solidFill>
                    <a:srgbClr val="1C1C1C"/>
                  </a:solidFill>
                  <a:latin typeface="DM Sans"/>
                  <a:ea typeface="DM Sans"/>
                  <a:cs typeface="DM Sans"/>
                  <a:sym typeface="DM Sans"/>
                </a:rPr>
                <a:t>s</a:t>
              </a:r>
              <a:r>
                <a:rPr lang="en-US" sz="1197">
                  <a:solidFill>
                    <a:srgbClr val="1C1C1C"/>
                  </a:solidFill>
                  <a:latin typeface="DM Sans"/>
                  <a:ea typeface="DM Sans"/>
                  <a:cs typeface="DM Sans"/>
                  <a:sym typeface="DM Sans"/>
                </a:rPr>
                <a:t>se</a:t>
              </a:r>
              <a:r>
                <a:rPr lang="en-US" sz="1197">
                  <a:solidFill>
                    <a:srgbClr val="1C1C1C"/>
                  </a:solidFill>
                  <a:latin typeface="DM Sans"/>
                  <a:ea typeface="DM Sans"/>
                  <a:cs typeface="DM Sans"/>
                  <a:sym typeface="DM Sans"/>
                </a:rPr>
                <a:t>d</a:t>
              </a:r>
              <a:r>
                <a:rPr lang="en-US" sz="1197">
                  <a:solidFill>
                    <a:srgbClr val="1C1C1C"/>
                  </a:solidFill>
                  <a:latin typeface="DM Sans"/>
                  <a:ea typeface="DM Sans"/>
                  <a:cs typeface="DM Sans"/>
                  <a:sym typeface="DM Sans"/>
                </a:rPr>
                <a:t> </a:t>
              </a:r>
              <a:r>
                <a:rPr lang="en-US" sz="1197">
                  <a:solidFill>
                    <a:srgbClr val="1C1C1C"/>
                  </a:solidFill>
                  <a:latin typeface="DM Sans"/>
                  <a:ea typeface="DM Sans"/>
                  <a:cs typeface="DM Sans"/>
                  <a:sym typeface="DM Sans"/>
                </a:rPr>
                <a:t>in hex.</a:t>
              </a:r>
            </a:p>
          </p:txBody>
        </p:sp>
      </p:grpSp>
      <p:sp>
        <p:nvSpPr>
          <p:cNvPr name="Freeform 11" id="11"/>
          <p:cNvSpPr/>
          <p:nvPr/>
        </p:nvSpPr>
        <p:spPr>
          <a:xfrm flipH="false" flipV="false" rot="9268588">
            <a:off x="11683222" y="2564512"/>
            <a:ext cx="1835828" cy="318975"/>
          </a:xfrm>
          <a:custGeom>
            <a:avLst/>
            <a:gdLst/>
            <a:ahLst/>
            <a:cxnLst/>
            <a:rect r="r" b="b" t="t" l="l"/>
            <a:pathLst>
              <a:path h="318975" w="1835828">
                <a:moveTo>
                  <a:pt x="0" y="0"/>
                </a:moveTo>
                <a:lnTo>
                  <a:pt x="1835828" y="0"/>
                </a:lnTo>
                <a:lnTo>
                  <a:pt x="1835828" y="318975"/>
                </a:lnTo>
                <a:lnTo>
                  <a:pt x="0" y="3189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521942" y="437774"/>
            <a:ext cx="7935437" cy="1724057"/>
            <a:chOff x="0" y="0"/>
            <a:chExt cx="2164425" cy="470244"/>
          </a:xfrm>
        </p:grpSpPr>
        <p:sp>
          <p:nvSpPr>
            <p:cNvPr name="Freeform 13" id="13"/>
            <p:cNvSpPr/>
            <p:nvPr/>
          </p:nvSpPr>
          <p:spPr>
            <a:xfrm flipH="false" flipV="false" rot="0">
              <a:off x="0" y="0"/>
              <a:ext cx="2164425" cy="470244"/>
            </a:xfrm>
            <a:custGeom>
              <a:avLst/>
              <a:gdLst/>
              <a:ahLst/>
              <a:cxnLst/>
              <a:rect r="r" b="b" t="t" l="l"/>
              <a:pathLst>
                <a:path h="470244" w="2164425">
                  <a:moveTo>
                    <a:pt x="15610" y="0"/>
                  </a:moveTo>
                  <a:lnTo>
                    <a:pt x="2148815" y="0"/>
                  </a:lnTo>
                  <a:cubicBezTo>
                    <a:pt x="2157436" y="0"/>
                    <a:pt x="2164425" y="6989"/>
                    <a:pt x="2164425" y="15610"/>
                  </a:cubicBezTo>
                  <a:lnTo>
                    <a:pt x="2164425" y="454634"/>
                  </a:lnTo>
                  <a:cubicBezTo>
                    <a:pt x="2164425" y="463255"/>
                    <a:pt x="2157436" y="470244"/>
                    <a:pt x="2148815" y="470244"/>
                  </a:cubicBezTo>
                  <a:lnTo>
                    <a:pt x="15610" y="470244"/>
                  </a:lnTo>
                  <a:cubicBezTo>
                    <a:pt x="6989" y="470244"/>
                    <a:pt x="0" y="463255"/>
                    <a:pt x="0" y="454634"/>
                  </a:cubicBezTo>
                  <a:lnTo>
                    <a:pt x="0" y="15610"/>
                  </a:lnTo>
                  <a:cubicBezTo>
                    <a:pt x="0" y="6989"/>
                    <a:pt x="6989" y="0"/>
                    <a:pt x="15610" y="0"/>
                  </a:cubicBezTo>
                  <a:close/>
                </a:path>
              </a:pathLst>
            </a:custGeom>
            <a:solidFill>
              <a:srgbClr val="C0FF00"/>
            </a:solidFill>
          </p:spPr>
        </p:sp>
        <p:sp>
          <p:nvSpPr>
            <p:cNvPr name="TextBox 14" id="14"/>
            <p:cNvSpPr txBox="true"/>
            <p:nvPr/>
          </p:nvSpPr>
          <p:spPr>
            <a:xfrm>
              <a:off x="0" y="-19050"/>
              <a:ext cx="2164425" cy="489294"/>
            </a:xfrm>
            <a:prstGeom prst="rect">
              <a:avLst/>
            </a:prstGeom>
          </p:spPr>
          <p:txBody>
            <a:bodyPr anchor="ctr" rtlCol="false" tIns="50800" lIns="50800" bIns="50800" rIns="50800"/>
            <a:lstStyle/>
            <a:p>
              <a:pPr algn="ctr">
                <a:lnSpc>
                  <a:spcPts val="2339"/>
                </a:lnSpc>
              </a:pPr>
            </a:p>
          </p:txBody>
        </p:sp>
      </p:grpSp>
      <p:sp>
        <p:nvSpPr>
          <p:cNvPr name="Freeform 15" id="15"/>
          <p:cNvSpPr/>
          <p:nvPr/>
        </p:nvSpPr>
        <p:spPr>
          <a:xfrm flipH="false" flipV="false" rot="0">
            <a:off x="657713" y="788153"/>
            <a:ext cx="1135422" cy="1023299"/>
          </a:xfrm>
          <a:custGeom>
            <a:avLst/>
            <a:gdLst/>
            <a:ahLst/>
            <a:cxnLst/>
            <a:rect r="r" b="b" t="t" l="l"/>
            <a:pathLst>
              <a:path h="1023299" w="1135422">
                <a:moveTo>
                  <a:pt x="0" y="0"/>
                </a:moveTo>
                <a:lnTo>
                  <a:pt x="1135422" y="0"/>
                </a:lnTo>
                <a:lnTo>
                  <a:pt x="1135422" y="1023299"/>
                </a:lnTo>
                <a:lnTo>
                  <a:pt x="0" y="10232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2052059" y="700109"/>
            <a:ext cx="6057879" cy="1170812"/>
          </a:xfrm>
          <a:prstGeom prst="rect">
            <a:avLst/>
          </a:prstGeom>
        </p:spPr>
        <p:txBody>
          <a:bodyPr anchor="t" rtlCol="false" tIns="0" lIns="0" bIns="0" rIns="0">
            <a:spAutoFit/>
          </a:bodyPr>
          <a:lstStyle/>
          <a:p>
            <a:pPr algn="just">
              <a:lnSpc>
                <a:spcPts val="2346"/>
              </a:lnSpc>
            </a:pPr>
            <a:r>
              <a:rPr lang="en-US" sz="1700">
                <a:solidFill>
                  <a:srgbClr val="000000"/>
                </a:solidFill>
                <a:latin typeface="DM Sans"/>
                <a:ea typeface="DM Sans"/>
                <a:cs typeface="DM Sans"/>
                <a:sym typeface="DM Sans"/>
              </a:rPr>
              <a:t>Get this wrong and your translators retune to the wrong station, your AF list breaks, and your RadioDNS lookup goes nowhere. Every system downstream depends on this one code being correct </a:t>
            </a:r>
          </a:p>
        </p:txBody>
      </p:sp>
      <p:sp>
        <p:nvSpPr>
          <p:cNvPr name="TextBox 17" id="17"/>
          <p:cNvSpPr txBox="true"/>
          <p:nvPr/>
        </p:nvSpPr>
        <p:spPr>
          <a:xfrm rot="0">
            <a:off x="4725553" y="8545830"/>
            <a:ext cx="8836893" cy="712470"/>
          </a:xfrm>
          <a:prstGeom prst="rect">
            <a:avLst/>
          </a:prstGeom>
        </p:spPr>
        <p:txBody>
          <a:bodyPr anchor="t" rtlCol="false" tIns="0" lIns="0" bIns="0" rIns="0">
            <a:spAutoFit/>
          </a:bodyPr>
          <a:lstStyle/>
          <a:p>
            <a:pPr algn="ctr">
              <a:lnSpc>
                <a:spcPts val="5880"/>
              </a:lnSpc>
            </a:pPr>
            <a:r>
              <a:rPr lang="en-US" b="true" sz="4200">
                <a:solidFill>
                  <a:srgbClr val="C0FF00"/>
                </a:solidFill>
                <a:latin typeface="DM Sans Bold"/>
                <a:ea typeface="DM Sans Bold"/>
                <a:cs typeface="DM Sans Bold"/>
                <a:sym typeface="DM Sans Bold"/>
                <a:hlinkClick r:id="rId8" tooltip="https://picodes.nrscstandards.org"/>
              </a:rPr>
              <a:t>https://picodes.nrscstandards.org</a:t>
            </a:r>
          </a:p>
        </p:txBody>
      </p:sp>
      <p:sp>
        <p:nvSpPr>
          <p:cNvPr name="Freeform 18" id="18"/>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9"/>
            <a:stretch>
              <a:fillRect l="0" t="0" r="0" b="0"/>
            </a:stretch>
          </a:blipFill>
        </p:spPr>
      </p:sp>
      <p:sp>
        <p:nvSpPr>
          <p:cNvPr name="TextBox 19" id="19"/>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890" r="0" b="-90890"/>
            </a:stretch>
          </a:blipFill>
        </p:spPr>
      </p:sp>
      <p:sp>
        <p:nvSpPr>
          <p:cNvPr name="Freeform 3" id="3"/>
          <p:cNvSpPr/>
          <p:nvPr/>
        </p:nvSpPr>
        <p:spPr>
          <a:xfrm flipH="false" flipV="false" rot="0">
            <a:off x="7687277" y="2130581"/>
            <a:ext cx="10161768" cy="6739948"/>
          </a:xfrm>
          <a:custGeom>
            <a:avLst/>
            <a:gdLst/>
            <a:ahLst/>
            <a:cxnLst/>
            <a:rect r="r" b="b" t="t" l="l"/>
            <a:pathLst>
              <a:path h="6739948" w="10161768">
                <a:moveTo>
                  <a:pt x="0" y="0"/>
                </a:moveTo>
                <a:lnTo>
                  <a:pt x="10161768" y="0"/>
                </a:lnTo>
                <a:lnTo>
                  <a:pt x="10161768" y="6739948"/>
                </a:lnTo>
                <a:lnTo>
                  <a:pt x="0" y="6739948"/>
                </a:lnTo>
                <a:lnTo>
                  <a:pt x="0" y="0"/>
                </a:lnTo>
                <a:close/>
              </a:path>
            </a:pathLst>
          </a:custGeom>
          <a:blipFill>
            <a:blip r:embed="rId3"/>
            <a:stretch>
              <a:fillRect l="0" t="0" r="0" b="0"/>
            </a:stretch>
          </a:blipFill>
        </p:spPr>
      </p:sp>
      <p:grpSp>
        <p:nvGrpSpPr>
          <p:cNvPr name="Group 4" id="4"/>
          <p:cNvGrpSpPr/>
          <p:nvPr/>
        </p:nvGrpSpPr>
        <p:grpSpPr>
          <a:xfrm rot="0">
            <a:off x="1587993" y="4102029"/>
            <a:ext cx="4441478" cy="2797051"/>
            <a:chOff x="0" y="0"/>
            <a:chExt cx="1406650" cy="885848"/>
          </a:xfrm>
        </p:grpSpPr>
        <p:sp>
          <p:nvSpPr>
            <p:cNvPr name="Freeform 5" id="5"/>
            <p:cNvSpPr/>
            <p:nvPr/>
          </p:nvSpPr>
          <p:spPr>
            <a:xfrm flipH="false" flipV="false" rot="0">
              <a:off x="0" y="0"/>
              <a:ext cx="1406650" cy="885848"/>
            </a:xfrm>
            <a:custGeom>
              <a:avLst/>
              <a:gdLst/>
              <a:ahLst/>
              <a:cxnLst/>
              <a:rect r="r" b="b" t="t" l="l"/>
              <a:pathLst>
                <a:path h="885848" w="1406650">
                  <a:moveTo>
                    <a:pt x="27890" y="0"/>
                  </a:moveTo>
                  <a:lnTo>
                    <a:pt x="1378761" y="0"/>
                  </a:lnTo>
                  <a:cubicBezTo>
                    <a:pt x="1386158" y="0"/>
                    <a:pt x="1393251" y="2938"/>
                    <a:pt x="1398482" y="8169"/>
                  </a:cubicBezTo>
                  <a:cubicBezTo>
                    <a:pt x="1403712" y="13399"/>
                    <a:pt x="1406650" y="20493"/>
                    <a:pt x="1406650" y="27890"/>
                  </a:cubicBezTo>
                  <a:lnTo>
                    <a:pt x="1406650" y="857958"/>
                  </a:lnTo>
                  <a:cubicBezTo>
                    <a:pt x="1406650" y="873361"/>
                    <a:pt x="1394164" y="885848"/>
                    <a:pt x="1378761" y="885848"/>
                  </a:cubicBezTo>
                  <a:lnTo>
                    <a:pt x="27890" y="885848"/>
                  </a:lnTo>
                  <a:cubicBezTo>
                    <a:pt x="12487" y="885848"/>
                    <a:pt x="0" y="873361"/>
                    <a:pt x="0" y="857958"/>
                  </a:cubicBezTo>
                  <a:lnTo>
                    <a:pt x="0" y="27890"/>
                  </a:lnTo>
                  <a:cubicBezTo>
                    <a:pt x="0" y="12487"/>
                    <a:pt x="12487" y="0"/>
                    <a:pt x="27890" y="0"/>
                  </a:cubicBezTo>
                  <a:close/>
                </a:path>
              </a:pathLst>
            </a:custGeom>
            <a:solidFill>
              <a:srgbClr val="FFFFFF"/>
            </a:solidFill>
          </p:spPr>
        </p:sp>
        <p:sp>
          <p:nvSpPr>
            <p:cNvPr name="TextBox 6" id="6"/>
            <p:cNvSpPr txBox="true"/>
            <p:nvPr/>
          </p:nvSpPr>
          <p:spPr>
            <a:xfrm>
              <a:off x="0" y="-19050"/>
              <a:ext cx="1406650" cy="904898"/>
            </a:xfrm>
            <a:prstGeom prst="rect">
              <a:avLst/>
            </a:prstGeom>
          </p:spPr>
          <p:txBody>
            <a:bodyPr anchor="ctr" rtlCol="false" tIns="50800" lIns="50800" bIns="50800" rIns="50800"/>
            <a:lstStyle/>
            <a:p>
              <a:pPr algn="ctr">
                <a:lnSpc>
                  <a:spcPts val="2339"/>
                </a:lnSpc>
              </a:pPr>
            </a:p>
          </p:txBody>
        </p:sp>
      </p:grpSp>
      <p:grpSp>
        <p:nvGrpSpPr>
          <p:cNvPr name="Group 7" id="7"/>
          <p:cNvGrpSpPr/>
          <p:nvPr/>
        </p:nvGrpSpPr>
        <p:grpSpPr>
          <a:xfrm rot="0">
            <a:off x="1906912" y="4538393"/>
            <a:ext cx="3430794" cy="1964518"/>
            <a:chOff x="0" y="0"/>
            <a:chExt cx="4574392" cy="2619357"/>
          </a:xfrm>
        </p:grpSpPr>
        <p:sp>
          <p:nvSpPr>
            <p:cNvPr name="TextBox 8" id="8"/>
            <p:cNvSpPr txBox="true"/>
            <p:nvPr/>
          </p:nvSpPr>
          <p:spPr>
            <a:xfrm rot="0">
              <a:off x="0" y="0"/>
              <a:ext cx="4574392" cy="355616"/>
            </a:xfrm>
            <a:prstGeom prst="rect">
              <a:avLst/>
            </a:prstGeom>
          </p:spPr>
          <p:txBody>
            <a:bodyPr anchor="t" rtlCol="false" tIns="0" lIns="0" bIns="0" rIns="0">
              <a:spAutoFit/>
            </a:bodyPr>
            <a:lstStyle/>
            <a:p>
              <a:pPr algn="l">
                <a:lnSpc>
                  <a:spcPts val="2160"/>
                </a:lnSpc>
              </a:pPr>
              <a:r>
                <a:rPr lang="en-US" sz="1800" b="true">
                  <a:solidFill>
                    <a:srgbClr val="000000"/>
                  </a:solidFill>
                  <a:latin typeface="DM Sans Bold"/>
                  <a:ea typeface="DM Sans Bold"/>
                  <a:cs typeface="DM Sans Bold"/>
                  <a:sym typeface="DM Sans Bold"/>
                </a:rPr>
                <a:t>What is AF?</a:t>
              </a:r>
            </a:p>
          </p:txBody>
        </p:sp>
        <p:sp>
          <p:nvSpPr>
            <p:cNvPr name="TextBox 9" id="9"/>
            <p:cNvSpPr txBox="true"/>
            <p:nvPr/>
          </p:nvSpPr>
          <p:spPr>
            <a:xfrm rot="0">
              <a:off x="14868" y="590577"/>
              <a:ext cx="4166672" cy="2028779"/>
            </a:xfrm>
            <a:prstGeom prst="rect">
              <a:avLst/>
            </a:prstGeom>
          </p:spPr>
          <p:txBody>
            <a:bodyPr anchor="t" rtlCol="false" tIns="0" lIns="0" bIns="0" rIns="0">
              <a:spAutoFit/>
            </a:bodyPr>
            <a:lstStyle/>
            <a:p>
              <a:pPr algn="l">
                <a:lnSpc>
                  <a:spcPts val="2080"/>
                </a:lnSpc>
              </a:pPr>
              <a:r>
                <a:rPr lang="en-US" sz="1600">
                  <a:solidFill>
                    <a:srgbClr val="000000"/>
                  </a:solidFill>
                  <a:latin typeface="DM Sans"/>
                  <a:ea typeface="DM Sans"/>
                  <a:cs typeface="DM Sans"/>
                  <a:sym typeface="DM Sans"/>
                </a:rPr>
                <a:t>A list of up</a:t>
              </a:r>
              <a:r>
                <a:rPr lang="en-US" sz="1600">
                  <a:solidFill>
                    <a:srgbClr val="000000"/>
                  </a:solidFill>
                  <a:latin typeface="DM Sans"/>
                  <a:ea typeface="DM Sans"/>
                  <a:cs typeface="DM Sans"/>
                  <a:sym typeface="DM Sans"/>
                </a:rPr>
                <a:t> to 25 frequencies that carry the </a:t>
              </a:r>
              <a:r>
                <a:rPr lang="en-US" sz="1600">
                  <a:solidFill>
                    <a:srgbClr val="000000"/>
                  </a:solidFill>
                  <a:latin typeface="DM Sans"/>
                  <a:ea typeface="DM Sans"/>
                  <a:cs typeface="DM Sans"/>
                  <a:sym typeface="DM Sans"/>
                </a:rPr>
                <a:t>same programming. Your main signal plus any translators. Stored in Group 0A and broadcast continuously.</a:t>
              </a:r>
            </a:p>
          </p:txBody>
        </p:sp>
      </p:grpSp>
      <p:sp>
        <p:nvSpPr>
          <p:cNvPr name="Freeform 10" id="10"/>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4"/>
            <a:stretch>
              <a:fillRect l="0" t="0" r="0" b="0"/>
            </a:stretch>
          </a:blipFill>
        </p:spPr>
      </p:sp>
      <p:sp>
        <p:nvSpPr>
          <p:cNvPr name="TextBox 11" id="11"/>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585" r="0" b="-16585"/>
            </a:stretch>
          </a:blipFill>
        </p:spPr>
      </p:sp>
      <p:sp>
        <p:nvSpPr>
          <p:cNvPr name="Freeform 3" id="3"/>
          <p:cNvSpPr/>
          <p:nvPr/>
        </p:nvSpPr>
        <p:spPr>
          <a:xfrm flipH="false" flipV="false" rot="0">
            <a:off x="5168627" y="7535718"/>
            <a:ext cx="695620" cy="1867436"/>
          </a:xfrm>
          <a:custGeom>
            <a:avLst/>
            <a:gdLst/>
            <a:ahLst/>
            <a:cxnLst/>
            <a:rect r="r" b="b" t="t" l="l"/>
            <a:pathLst>
              <a:path h="1867436" w="695620">
                <a:moveTo>
                  <a:pt x="0" y="0"/>
                </a:moveTo>
                <a:lnTo>
                  <a:pt x="695620" y="0"/>
                </a:lnTo>
                <a:lnTo>
                  <a:pt x="695620" y="1867436"/>
                </a:lnTo>
                <a:lnTo>
                  <a:pt x="0" y="18674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649034" y="2502426"/>
            <a:ext cx="695620" cy="1867436"/>
          </a:xfrm>
          <a:custGeom>
            <a:avLst/>
            <a:gdLst/>
            <a:ahLst/>
            <a:cxnLst/>
            <a:rect r="r" b="b" t="t" l="l"/>
            <a:pathLst>
              <a:path h="1867436" w="695620">
                <a:moveTo>
                  <a:pt x="0" y="0"/>
                </a:moveTo>
                <a:lnTo>
                  <a:pt x="695620" y="0"/>
                </a:lnTo>
                <a:lnTo>
                  <a:pt x="695620" y="1867436"/>
                </a:lnTo>
                <a:lnTo>
                  <a:pt x="0" y="18674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998752" y="2502426"/>
            <a:ext cx="695620" cy="1867436"/>
          </a:xfrm>
          <a:custGeom>
            <a:avLst/>
            <a:gdLst/>
            <a:ahLst/>
            <a:cxnLst/>
            <a:rect r="r" b="b" t="t" l="l"/>
            <a:pathLst>
              <a:path h="1867436" w="695620">
                <a:moveTo>
                  <a:pt x="0" y="0"/>
                </a:moveTo>
                <a:lnTo>
                  <a:pt x="695620" y="0"/>
                </a:lnTo>
                <a:lnTo>
                  <a:pt x="695620" y="1867436"/>
                </a:lnTo>
                <a:lnTo>
                  <a:pt x="0" y="18674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9238342">
            <a:off x="4706168" y="4029551"/>
            <a:ext cx="3170657" cy="550902"/>
          </a:xfrm>
          <a:custGeom>
            <a:avLst/>
            <a:gdLst/>
            <a:ahLst/>
            <a:cxnLst/>
            <a:rect r="r" b="b" t="t" l="l"/>
            <a:pathLst>
              <a:path h="550902" w="3170657">
                <a:moveTo>
                  <a:pt x="0" y="0"/>
                </a:moveTo>
                <a:lnTo>
                  <a:pt x="3170658" y="0"/>
                </a:lnTo>
                <a:lnTo>
                  <a:pt x="3170658" y="550901"/>
                </a:lnTo>
                <a:lnTo>
                  <a:pt x="0" y="5509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1796508">
            <a:off x="10593110" y="4021981"/>
            <a:ext cx="2774120" cy="482003"/>
          </a:xfrm>
          <a:custGeom>
            <a:avLst/>
            <a:gdLst/>
            <a:ahLst/>
            <a:cxnLst/>
            <a:rect r="r" b="b" t="t" l="l"/>
            <a:pathLst>
              <a:path h="482003" w="2774120">
                <a:moveTo>
                  <a:pt x="0" y="0"/>
                </a:moveTo>
                <a:lnTo>
                  <a:pt x="2774120" y="0"/>
                </a:lnTo>
                <a:lnTo>
                  <a:pt x="2774120" y="482003"/>
                </a:lnTo>
                <a:lnTo>
                  <a:pt x="0" y="4820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540667" y="5546511"/>
            <a:ext cx="5761358" cy="1137868"/>
          </a:xfrm>
          <a:custGeom>
            <a:avLst/>
            <a:gdLst/>
            <a:ahLst/>
            <a:cxnLst/>
            <a:rect r="r" b="b" t="t" l="l"/>
            <a:pathLst>
              <a:path h="1137868" w="5761358">
                <a:moveTo>
                  <a:pt x="0" y="0"/>
                </a:moveTo>
                <a:lnTo>
                  <a:pt x="5761357" y="0"/>
                </a:lnTo>
                <a:lnTo>
                  <a:pt x="5761357" y="1137868"/>
                </a:lnTo>
                <a:lnTo>
                  <a:pt x="0" y="11378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836915" y="5503483"/>
            <a:ext cx="2614170" cy="901889"/>
          </a:xfrm>
          <a:custGeom>
            <a:avLst/>
            <a:gdLst/>
            <a:ahLst/>
            <a:cxnLst/>
            <a:rect r="r" b="b" t="t" l="l"/>
            <a:pathLst>
              <a:path h="901889" w="2614170">
                <a:moveTo>
                  <a:pt x="0" y="0"/>
                </a:moveTo>
                <a:lnTo>
                  <a:pt x="2614170" y="0"/>
                </a:lnTo>
                <a:lnTo>
                  <a:pt x="2614170" y="901889"/>
                </a:lnTo>
                <a:lnTo>
                  <a:pt x="0" y="901889"/>
                </a:lnTo>
                <a:lnTo>
                  <a:pt x="0" y="0"/>
                </a:lnTo>
                <a:close/>
              </a:path>
            </a:pathLst>
          </a:custGeom>
          <a:blipFill>
            <a:blip r:embed="rId9"/>
            <a:stretch>
              <a:fillRect l="0" t="0" r="0" b="0"/>
            </a:stretch>
          </a:blipFill>
        </p:spPr>
      </p:sp>
      <p:sp>
        <p:nvSpPr>
          <p:cNvPr name="Freeform 10" id="10"/>
          <p:cNvSpPr/>
          <p:nvPr/>
        </p:nvSpPr>
        <p:spPr>
          <a:xfrm flipH="false" flipV="false" rot="0">
            <a:off x="9022031" y="4794386"/>
            <a:ext cx="939558" cy="642423"/>
          </a:xfrm>
          <a:custGeom>
            <a:avLst/>
            <a:gdLst/>
            <a:ahLst/>
            <a:cxnLst/>
            <a:rect r="r" b="b" t="t" l="l"/>
            <a:pathLst>
              <a:path h="642423" w="939558">
                <a:moveTo>
                  <a:pt x="0" y="0"/>
                </a:moveTo>
                <a:lnTo>
                  <a:pt x="939558" y="0"/>
                </a:lnTo>
                <a:lnTo>
                  <a:pt x="939558" y="642422"/>
                </a:lnTo>
                <a:lnTo>
                  <a:pt x="0" y="6424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9035344">
            <a:off x="6319740" y="7427386"/>
            <a:ext cx="3170657" cy="550902"/>
          </a:xfrm>
          <a:custGeom>
            <a:avLst/>
            <a:gdLst/>
            <a:ahLst/>
            <a:cxnLst/>
            <a:rect r="r" b="b" t="t" l="l"/>
            <a:pathLst>
              <a:path h="550902" w="3170657">
                <a:moveTo>
                  <a:pt x="0" y="0"/>
                </a:moveTo>
                <a:lnTo>
                  <a:pt x="3170657" y="0"/>
                </a:lnTo>
                <a:lnTo>
                  <a:pt x="3170657" y="550902"/>
                </a:lnTo>
                <a:lnTo>
                  <a:pt x="0" y="5509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0">
            <a:off x="5054313" y="1256923"/>
            <a:ext cx="8248079" cy="1723914"/>
            <a:chOff x="0" y="0"/>
            <a:chExt cx="2249699" cy="470205"/>
          </a:xfrm>
        </p:grpSpPr>
        <p:sp>
          <p:nvSpPr>
            <p:cNvPr name="Freeform 13" id="13"/>
            <p:cNvSpPr/>
            <p:nvPr/>
          </p:nvSpPr>
          <p:spPr>
            <a:xfrm flipH="false" flipV="false" rot="0">
              <a:off x="0" y="0"/>
              <a:ext cx="2249700" cy="470205"/>
            </a:xfrm>
            <a:custGeom>
              <a:avLst/>
              <a:gdLst/>
              <a:ahLst/>
              <a:cxnLst/>
              <a:rect r="r" b="b" t="t" l="l"/>
              <a:pathLst>
                <a:path h="470205" w="2249700">
                  <a:moveTo>
                    <a:pt x="15018" y="0"/>
                  </a:moveTo>
                  <a:lnTo>
                    <a:pt x="2234681" y="0"/>
                  </a:lnTo>
                  <a:cubicBezTo>
                    <a:pt x="2238665" y="0"/>
                    <a:pt x="2242484" y="1582"/>
                    <a:pt x="2245301" y="4399"/>
                  </a:cubicBezTo>
                  <a:cubicBezTo>
                    <a:pt x="2248117" y="7215"/>
                    <a:pt x="2249700" y="11035"/>
                    <a:pt x="2249700" y="15018"/>
                  </a:cubicBezTo>
                  <a:lnTo>
                    <a:pt x="2249700" y="455187"/>
                  </a:lnTo>
                  <a:cubicBezTo>
                    <a:pt x="2249700" y="463481"/>
                    <a:pt x="2242976" y="470205"/>
                    <a:pt x="2234681" y="470205"/>
                  </a:cubicBezTo>
                  <a:lnTo>
                    <a:pt x="15018" y="470205"/>
                  </a:lnTo>
                  <a:cubicBezTo>
                    <a:pt x="6724" y="470205"/>
                    <a:pt x="0" y="463481"/>
                    <a:pt x="0" y="455187"/>
                  </a:cubicBezTo>
                  <a:lnTo>
                    <a:pt x="0" y="15018"/>
                  </a:lnTo>
                  <a:cubicBezTo>
                    <a:pt x="0" y="6724"/>
                    <a:pt x="6724" y="0"/>
                    <a:pt x="15018" y="0"/>
                  </a:cubicBezTo>
                  <a:close/>
                </a:path>
              </a:pathLst>
            </a:custGeom>
            <a:solidFill>
              <a:srgbClr val="C0FF00"/>
            </a:solidFill>
          </p:spPr>
        </p:sp>
        <p:sp>
          <p:nvSpPr>
            <p:cNvPr name="TextBox 14" id="14"/>
            <p:cNvSpPr txBox="true"/>
            <p:nvPr/>
          </p:nvSpPr>
          <p:spPr>
            <a:xfrm>
              <a:off x="0" y="-19050"/>
              <a:ext cx="2249699" cy="489255"/>
            </a:xfrm>
            <a:prstGeom prst="rect">
              <a:avLst/>
            </a:prstGeom>
          </p:spPr>
          <p:txBody>
            <a:bodyPr anchor="ctr" rtlCol="false" tIns="50800" lIns="50800" bIns="50800" rIns="50800"/>
            <a:lstStyle/>
            <a:p>
              <a:pPr algn="ctr">
                <a:lnSpc>
                  <a:spcPts val="2339"/>
                </a:lnSpc>
              </a:pPr>
            </a:p>
          </p:txBody>
        </p:sp>
      </p:grpSp>
      <p:sp>
        <p:nvSpPr>
          <p:cNvPr name="TextBox 15" id="15"/>
          <p:cNvSpPr txBox="true"/>
          <p:nvPr/>
        </p:nvSpPr>
        <p:spPr>
          <a:xfrm rot="0">
            <a:off x="4741378" y="9419150"/>
            <a:ext cx="1550119" cy="365759"/>
          </a:xfrm>
          <a:prstGeom prst="rect">
            <a:avLst/>
          </a:prstGeom>
        </p:spPr>
        <p:txBody>
          <a:bodyPr anchor="t" rtlCol="false" tIns="0" lIns="0" bIns="0" rIns="0">
            <a:spAutoFit/>
          </a:bodyPr>
          <a:lstStyle/>
          <a:p>
            <a:pPr algn="ctr">
              <a:lnSpc>
                <a:spcPts val="2940"/>
              </a:lnSpc>
            </a:pPr>
            <a:r>
              <a:rPr lang="en-US" sz="2100">
                <a:solidFill>
                  <a:srgbClr val="FFFFFF"/>
                </a:solidFill>
                <a:latin typeface="DM Sans"/>
                <a:ea typeface="DM Sans"/>
                <a:cs typeface="DM Sans"/>
                <a:sym typeface="DM Sans"/>
              </a:rPr>
              <a:t>PI Code: 1313</a:t>
            </a:r>
          </a:p>
        </p:txBody>
      </p:sp>
      <p:sp>
        <p:nvSpPr>
          <p:cNvPr name="TextBox 16" id="16"/>
          <p:cNvSpPr txBox="true"/>
          <p:nvPr/>
        </p:nvSpPr>
        <p:spPr>
          <a:xfrm rot="0">
            <a:off x="13571502" y="1961123"/>
            <a:ext cx="1550119" cy="365760"/>
          </a:xfrm>
          <a:prstGeom prst="rect">
            <a:avLst/>
          </a:prstGeom>
        </p:spPr>
        <p:txBody>
          <a:bodyPr anchor="t" rtlCol="false" tIns="0" lIns="0" bIns="0" rIns="0">
            <a:spAutoFit/>
          </a:bodyPr>
          <a:lstStyle/>
          <a:p>
            <a:pPr algn="ctr">
              <a:lnSpc>
                <a:spcPts val="2940"/>
              </a:lnSpc>
            </a:pPr>
            <a:r>
              <a:rPr lang="en-US" sz="2100">
                <a:solidFill>
                  <a:srgbClr val="FFFFFF"/>
                </a:solidFill>
                <a:latin typeface="DM Sans"/>
                <a:ea typeface="DM Sans"/>
                <a:cs typeface="DM Sans"/>
                <a:sym typeface="DM Sans"/>
              </a:rPr>
              <a:t>PI Code: 1313</a:t>
            </a:r>
          </a:p>
        </p:txBody>
      </p:sp>
      <p:sp>
        <p:nvSpPr>
          <p:cNvPr name="TextBox 17" id="17"/>
          <p:cNvSpPr txBox="true"/>
          <p:nvPr/>
        </p:nvSpPr>
        <p:spPr>
          <a:xfrm rot="0">
            <a:off x="2221784" y="1961123"/>
            <a:ext cx="1550119" cy="365760"/>
          </a:xfrm>
          <a:prstGeom prst="rect">
            <a:avLst/>
          </a:prstGeom>
        </p:spPr>
        <p:txBody>
          <a:bodyPr anchor="t" rtlCol="false" tIns="0" lIns="0" bIns="0" rIns="0">
            <a:spAutoFit/>
          </a:bodyPr>
          <a:lstStyle/>
          <a:p>
            <a:pPr algn="ctr">
              <a:lnSpc>
                <a:spcPts val="2940"/>
              </a:lnSpc>
            </a:pPr>
            <a:r>
              <a:rPr lang="en-US" sz="2100">
                <a:solidFill>
                  <a:srgbClr val="FFFFFF"/>
                </a:solidFill>
                <a:latin typeface="DM Sans"/>
                <a:ea typeface="DM Sans"/>
                <a:cs typeface="DM Sans"/>
                <a:sym typeface="DM Sans"/>
              </a:rPr>
              <a:t>PI Code: 1313</a:t>
            </a:r>
          </a:p>
        </p:txBody>
      </p:sp>
      <p:sp>
        <p:nvSpPr>
          <p:cNvPr name="TextBox 18" id="18"/>
          <p:cNvSpPr txBox="true"/>
          <p:nvPr/>
        </p:nvSpPr>
        <p:spPr>
          <a:xfrm rot="0">
            <a:off x="5454538" y="1516527"/>
            <a:ext cx="7378924" cy="1102360"/>
          </a:xfrm>
          <a:prstGeom prst="rect">
            <a:avLst/>
          </a:prstGeom>
        </p:spPr>
        <p:txBody>
          <a:bodyPr anchor="t" rtlCol="false" tIns="0" lIns="0" bIns="0" rIns="0">
            <a:spAutoFit/>
          </a:bodyPr>
          <a:lstStyle/>
          <a:p>
            <a:pPr algn="l">
              <a:lnSpc>
                <a:spcPts val="2239"/>
              </a:lnSpc>
            </a:pPr>
            <a:r>
              <a:rPr lang="en-US" sz="1599">
                <a:solidFill>
                  <a:srgbClr val="000000"/>
                </a:solidFill>
                <a:latin typeface="DM Sans"/>
                <a:ea typeface="DM Sans"/>
                <a:cs typeface="DM Sans"/>
                <a:sym typeface="DM Sans"/>
              </a:rPr>
              <a:t>When signal strength drops, the receiver doesn't just jump to the next frequency on the AF list and hope for the best. It tunes there quietly in the background, checks the PI code, and only switches if it matches. The listener never hears it happen.</a:t>
            </a:r>
          </a:p>
        </p:txBody>
      </p:sp>
      <p:grpSp>
        <p:nvGrpSpPr>
          <p:cNvPr name="Group 19" id="19"/>
          <p:cNvGrpSpPr/>
          <p:nvPr/>
        </p:nvGrpSpPr>
        <p:grpSpPr>
          <a:xfrm rot="0">
            <a:off x="9144000" y="8469436"/>
            <a:ext cx="7208900" cy="933718"/>
            <a:chOff x="0" y="0"/>
            <a:chExt cx="1966259" cy="254676"/>
          </a:xfrm>
        </p:grpSpPr>
        <p:sp>
          <p:nvSpPr>
            <p:cNvPr name="Freeform 20" id="20"/>
            <p:cNvSpPr/>
            <p:nvPr/>
          </p:nvSpPr>
          <p:spPr>
            <a:xfrm flipH="false" flipV="false" rot="0">
              <a:off x="0" y="0"/>
              <a:ext cx="1966259" cy="254676"/>
            </a:xfrm>
            <a:custGeom>
              <a:avLst/>
              <a:gdLst/>
              <a:ahLst/>
              <a:cxnLst/>
              <a:rect r="r" b="b" t="t" l="l"/>
              <a:pathLst>
                <a:path h="254676" w="1966259">
                  <a:moveTo>
                    <a:pt x="17183" y="0"/>
                  </a:moveTo>
                  <a:lnTo>
                    <a:pt x="1949076" y="0"/>
                  </a:lnTo>
                  <a:cubicBezTo>
                    <a:pt x="1958566" y="0"/>
                    <a:pt x="1966259" y="7693"/>
                    <a:pt x="1966259" y="17183"/>
                  </a:cubicBezTo>
                  <a:lnTo>
                    <a:pt x="1966259" y="237493"/>
                  </a:lnTo>
                  <a:cubicBezTo>
                    <a:pt x="1966259" y="242050"/>
                    <a:pt x="1964449" y="246420"/>
                    <a:pt x="1961226" y="249643"/>
                  </a:cubicBezTo>
                  <a:cubicBezTo>
                    <a:pt x="1958004" y="252865"/>
                    <a:pt x="1953633" y="254676"/>
                    <a:pt x="1949076" y="254676"/>
                  </a:cubicBezTo>
                  <a:lnTo>
                    <a:pt x="17183" y="254676"/>
                  </a:lnTo>
                  <a:cubicBezTo>
                    <a:pt x="12626" y="254676"/>
                    <a:pt x="8255" y="252865"/>
                    <a:pt x="5033" y="249643"/>
                  </a:cubicBezTo>
                  <a:cubicBezTo>
                    <a:pt x="1810" y="246420"/>
                    <a:pt x="0" y="242050"/>
                    <a:pt x="0" y="237493"/>
                  </a:cubicBezTo>
                  <a:lnTo>
                    <a:pt x="0" y="17183"/>
                  </a:lnTo>
                  <a:cubicBezTo>
                    <a:pt x="0" y="12626"/>
                    <a:pt x="1810" y="8255"/>
                    <a:pt x="5033" y="5033"/>
                  </a:cubicBezTo>
                  <a:cubicBezTo>
                    <a:pt x="8255" y="1810"/>
                    <a:pt x="12626" y="0"/>
                    <a:pt x="17183" y="0"/>
                  </a:cubicBezTo>
                  <a:close/>
                </a:path>
              </a:pathLst>
            </a:custGeom>
            <a:solidFill>
              <a:srgbClr val="C0FF00"/>
            </a:solidFill>
          </p:spPr>
        </p:sp>
        <p:sp>
          <p:nvSpPr>
            <p:cNvPr name="TextBox 21" id="21"/>
            <p:cNvSpPr txBox="true"/>
            <p:nvPr/>
          </p:nvSpPr>
          <p:spPr>
            <a:xfrm>
              <a:off x="0" y="-19050"/>
              <a:ext cx="1966259" cy="273726"/>
            </a:xfrm>
            <a:prstGeom prst="rect">
              <a:avLst/>
            </a:prstGeom>
          </p:spPr>
          <p:txBody>
            <a:bodyPr anchor="ctr" rtlCol="false" tIns="50800" lIns="50800" bIns="50800" rIns="50800"/>
            <a:lstStyle/>
            <a:p>
              <a:pPr algn="ctr">
                <a:lnSpc>
                  <a:spcPts val="2339"/>
                </a:lnSpc>
              </a:pPr>
            </a:p>
          </p:txBody>
        </p:sp>
      </p:grpSp>
      <p:sp>
        <p:nvSpPr>
          <p:cNvPr name="TextBox 22" id="22"/>
          <p:cNvSpPr txBox="true"/>
          <p:nvPr/>
        </p:nvSpPr>
        <p:spPr>
          <a:xfrm rot="0">
            <a:off x="9421346" y="8615557"/>
            <a:ext cx="6640501" cy="549910"/>
          </a:xfrm>
          <a:prstGeom prst="rect">
            <a:avLst/>
          </a:prstGeom>
        </p:spPr>
        <p:txBody>
          <a:bodyPr anchor="t" rtlCol="false" tIns="0" lIns="0" bIns="0" rIns="0">
            <a:spAutoFit/>
          </a:bodyPr>
          <a:lstStyle/>
          <a:p>
            <a:pPr algn="l">
              <a:lnSpc>
                <a:spcPts val="2239"/>
              </a:lnSpc>
            </a:pPr>
            <a:r>
              <a:rPr lang="en-US" sz="1599">
                <a:solidFill>
                  <a:srgbClr val="000000"/>
                </a:solidFill>
                <a:latin typeface="DM Sans"/>
                <a:ea typeface="DM Sans"/>
                <a:cs typeface="DM Sans"/>
                <a:sym typeface="DM Sans"/>
              </a:rPr>
              <a:t>AF is the first place a wrong PI code costs you listeners. RadioDNS and DTS AutoStage are the next two.</a:t>
            </a:r>
          </a:p>
        </p:txBody>
      </p:sp>
      <p:sp>
        <p:nvSpPr>
          <p:cNvPr name="Freeform 23" id="2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12"/>
            <a:stretch>
              <a:fillRect l="0" t="0" r="0" b="0"/>
            </a:stretch>
          </a:blipFill>
        </p:spPr>
      </p:sp>
      <p:sp>
        <p:nvSpPr>
          <p:cNvPr name="TextBox 24" id="24"/>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C1C1C"/>
        </a:solidFill>
      </p:bgPr>
    </p:bg>
    <p:spTree>
      <p:nvGrpSpPr>
        <p:cNvPr id="1" name=""/>
        <p:cNvGrpSpPr/>
        <p:nvPr/>
      </p:nvGrpSpPr>
      <p:grpSpPr>
        <a:xfrm>
          <a:off x="0" y="0"/>
          <a:ext cx="0" cy="0"/>
          <a:chOff x="0" y="0"/>
          <a:chExt cx="0" cy="0"/>
        </a:xfrm>
      </p:grpSpPr>
      <p:grpSp>
        <p:nvGrpSpPr>
          <p:cNvPr name="Group 2" id="2"/>
          <p:cNvGrpSpPr/>
          <p:nvPr/>
        </p:nvGrpSpPr>
        <p:grpSpPr>
          <a:xfrm rot="0">
            <a:off x="5817306" y="4356137"/>
            <a:ext cx="3323219" cy="1563238"/>
            <a:chOff x="0" y="0"/>
            <a:chExt cx="1406650" cy="661686"/>
          </a:xfrm>
        </p:grpSpPr>
        <p:sp>
          <p:nvSpPr>
            <p:cNvPr name="Freeform 3" id="3"/>
            <p:cNvSpPr/>
            <p:nvPr/>
          </p:nvSpPr>
          <p:spPr>
            <a:xfrm flipH="false" flipV="false" rot="0">
              <a:off x="0" y="0"/>
              <a:ext cx="1406650" cy="661686"/>
            </a:xfrm>
            <a:custGeom>
              <a:avLst/>
              <a:gdLst/>
              <a:ahLst/>
              <a:cxnLst/>
              <a:rect r="r" b="b" t="t" l="l"/>
              <a:pathLst>
                <a:path h="661686" w="1406650">
                  <a:moveTo>
                    <a:pt x="37274" y="0"/>
                  </a:moveTo>
                  <a:lnTo>
                    <a:pt x="1369376" y="0"/>
                  </a:lnTo>
                  <a:cubicBezTo>
                    <a:pt x="1379262" y="0"/>
                    <a:pt x="1388743" y="3927"/>
                    <a:pt x="1395733" y="10917"/>
                  </a:cubicBezTo>
                  <a:cubicBezTo>
                    <a:pt x="1402723" y="17908"/>
                    <a:pt x="1406650" y="27389"/>
                    <a:pt x="1406650" y="37274"/>
                  </a:cubicBezTo>
                  <a:lnTo>
                    <a:pt x="1406650" y="624412"/>
                  </a:lnTo>
                  <a:cubicBezTo>
                    <a:pt x="1406650" y="644998"/>
                    <a:pt x="1389962" y="661686"/>
                    <a:pt x="1369376" y="661686"/>
                  </a:cubicBezTo>
                  <a:lnTo>
                    <a:pt x="37274" y="661686"/>
                  </a:lnTo>
                  <a:cubicBezTo>
                    <a:pt x="16688" y="661686"/>
                    <a:pt x="0" y="644998"/>
                    <a:pt x="0" y="624412"/>
                  </a:cubicBezTo>
                  <a:lnTo>
                    <a:pt x="0" y="37274"/>
                  </a:lnTo>
                  <a:cubicBezTo>
                    <a:pt x="0" y="16688"/>
                    <a:pt x="16688" y="0"/>
                    <a:pt x="37274" y="0"/>
                  </a:cubicBezTo>
                  <a:close/>
                </a:path>
              </a:pathLst>
            </a:custGeom>
            <a:solidFill>
              <a:srgbClr val="FFFFFF"/>
            </a:solidFill>
          </p:spPr>
        </p:sp>
        <p:sp>
          <p:nvSpPr>
            <p:cNvPr name="TextBox 4" id="4"/>
            <p:cNvSpPr txBox="true"/>
            <p:nvPr/>
          </p:nvSpPr>
          <p:spPr>
            <a:xfrm>
              <a:off x="0" y="-19050"/>
              <a:ext cx="1406650" cy="680736"/>
            </a:xfrm>
            <a:prstGeom prst="rect">
              <a:avLst/>
            </a:prstGeom>
          </p:spPr>
          <p:txBody>
            <a:bodyPr anchor="ctr" rtlCol="false" tIns="50800" lIns="50800" bIns="50800" rIns="50800"/>
            <a:lstStyle/>
            <a:p>
              <a:pPr algn="ctr">
                <a:lnSpc>
                  <a:spcPts val="2339"/>
                </a:lnSpc>
              </a:pPr>
            </a:p>
          </p:txBody>
        </p:sp>
      </p:grpSp>
      <p:sp>
        <p:nvSpPr>
          <p:cNvPr name="TextBox 5" id="5"/>
          <p:cNvSpPr txBox="true"/>
          <p:nvPr/>
        </p:nvSpPr>
        <p:spPr>
          <a:xfrm rot="0">
            <a:off x="8077463" y="5319545"/>
            <a:ext cx="804265" cy="389895"/>
          </a:xfrm>
          <a:prstGeom prst="rect">
            <a:avLst/>
          </a:prstGeom>
        </p:spPr>
        <p:txBody>
          <a:bodyPr anchor="t" rtlCol="false" tIns="0" lIns="0" bIns="0" rIns="0">
            <a:spAutoFit/>
          </a:bodyPr>
          <a:lstStyle/>
          <a:p>
            <a:pPr algn="r">
              <a:lnSpc>
                <a:spcPts val="3008"/>
              </a:lnSpc>
              <a:spcBef>
                <a:spcPct val="0"/>
              </a:spcBef>
            </a:pPr>
            <a:r>
              <a:rPr lang="en-US" b="true" sz="2314">
                <a:solidFill>
                  <a:srgbClr val="000000"/>
                </a:solidFill>
                <a:latin typeface="Public Sans 2 Bold"/>
                <a:ea typeface="Public Sans 2 Bold"/>
                <a:cs typeface="Public Sans 2 Bold"/>
                <a:sym typeface="Public Sans 2 Bold"/>
              </a:rPr>
              <a:t>PI</a:t>
            </a:r>
          </a:p>
        </p:txBody>
      </p:sp>
      <p:sp>
        <p:nvSpPr>
          <p:cNvPr name="Freeform 6" id="6"/>
          <p:cNvSpPr/>
          <p:nvPr/>
        </p:nvSpPr>
        <p:spPr>
          <a:xfrm flipH="false" flipV="false" rot="1668168">
            <a:off x="8766523" y="5197176"/>
            <a:ext cx="230411" cy="672733"/>
          </a:xfrm>
          <a:custGeom>
            <a:avLst/>
            <a:gdLst/>
            <a:ahLst/>
            <a:cxnLst/>
            <a:rect r="r" b="b" t="t" l="l"/>
            <a:pathLst>
              <a:path h="672733" w="230411">
                <a:moveTo>
                  <a:pt x="0" y="0"/>
                </a:moveTo>
                <a:lnTo>
                  <a:pt x="230411" y="0"/>
                </a:lnTo>
                <a:lnTo>
                  <a:pt x="230411" y="672733"/>
                </a:lnTo>
                <a:lnTo>
                  <a:pt x="0" y="6727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577779" y="4452843"/>
            <a:ext cx="455848" cy="455848"/>
          </a:xfrm>
          <a:custGeom>
            <a:avLst/>
            <a:gdLst/>
            <a:ahLst/>
            <a:cxnLst/>
            <a:rect r="r" b="b" t="t" l="l"/>
            <a:pathLst>
              <a:path h="455848" w="455848">
                <a:moveTo>
                  <a:pt x="0" y="0"/>
                </a:moveTo>
                <a:lnTo>
                  <a:pt x="455848" y="0"/>
                </a:lnTo>
                <a:lnTo>
                  <a:pt x="455848" y="455848"/>
                </a:lnTo>
                <a:lnTo>
                  <a:pt x="0" y="455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6749241" y="1246234"/>
            <a:ext cx="3323219" cy="2252652"/>
            <a:chOff x="0" y="0"/>
            <a:chExt cx="1406650" cy="953502"/>
          </a:xfrm>
        </p:grpSpPr>
        <p:sp>
          <p:nvSpPr>
            <p:cNvPr name="Freeform 9" id="9"/>
            <p:cNvSpPr/>
            <p:nvPr/>
          </p:nvSpPr>
          <p:spPr>
            <a:xfrm flipH="false" flipV="false" rot="0">
              <a:off x="0" y="0"/>
              <a:ext cx="1406650" cy="953501"/>
            </a:xfrm>
            <a:custGeom>
              <a:avLst/>
              <a:gdLst/>
              <a:ahLst/>
              <a:cxnLst/>
              <a:rect r="r" b="b" t="t" l="l"/>
              <a:pathLst>
                <a:path h="953501" w="1406650">
                  <a:moveTo>
                    <a:pt x="37274" y="0"/>
                  </a:moveTo>
                  <a:lnTo>
                    <a:pt x="1369376" y="0"/>
                  </a:lnTo>
                  <a:cubicBezTo>
                    <a:pt x="1379262" y="0"/>
                    <a:pt x="1388743" y="3927"/>
                    <a:pt x="1395733" y="10917"/>
                  </a:cubicBezTo>
                  <a:cubicBezTo>
                    <a:pt x="1402723" y="17908"/>
                    <a:pt x="1406650" y="27389"/>
                    <a:pt x="1406650" y="37274"/>
                  </a:cubicBezTo>
                  <a:lnTo>
                    <a:pt x="1406650" y="916227"/>
                  </a:lnTo>
                  <a:cubicBezTo>
                    <a:pt x="1406650" y="936813"/>
                    <a:pt x="1389962" y="953501"/>
                    <a:pt x="1369376" y="953501"/>
                  </a:cubicBezTo>
                  <a:lnTo>
                    <a:pt x="37274" y="953501"/>
                  </a:lnTo>
                  <a:cubicBezTo>
                    <a:pt x="16688" y="953501"/>
                    <a:pt x="0" y="936813"/>
                    <a:pt x="0" y="916227"/>
                  </a:cubicBezTo>
                  <a:lnTo>
                    <a:pt x="0" y="37274"/>
                  </a:lnTo>
                  <a:cubicBezTo>
                    <a:pt x="0" y="16688"/>
                    <a:pt x="16688" y="0"/>
                    <a:pt x="37274" y="0"/>
                  </a:cubicBezTo>
                  <a:close/>
                </a:path>
              </a:pathLst>
            </a:custGeom>
            <a:solidFill>
              <a:srgbClr val="FFFFFF"/>
            </a:solidFill>
          </p:spPr>
        </p:sp>
        <p:sp>
          <p:nvSpPr>
            <p:cNvPr name="TextBox 10" id="10"/>
            <p:cNvSpPr txBox="true"/>
            <p:nvPr/>
          </p:nvSpPr>
          <p:spPr>
            <a:xfrm>
              <a:off x="0" y="-19050"/>
              <a:ext cx="1406650" cy="972552"/>
            </a:xfrm>
            <a:prstGeom prst="rect">
              <a:avLst/>
            </a:prstGeom>
          </p:spPr>
          <p:txBody>
            <a:bodyPr anchor="ctr" rtlCol="false" tIns="50800" lIns="50800" bIns="50800" rIns="50800"/>
            <a:lstStyle/>
            <a:p>
              <a:pPr algn="ctr">
                <a:lnSpc>
                  <a:spcPts val="2339"/>
                </a:lnSpc>
              </a:pPr>
            </a:p>
          </p:txBody>
        </p:sp>
      </p:grpSp>
      <p:grpSp>
        <p:nvGrpSpPr>
          <p:cNvPr name="Group 11" id="11"/>
          <p:cNvGrpSpPr/>
          <p:nvPr/>
        </p:nvGrpSpPr>
        <p:grpSpPr>
          <a:xfrm rot="0">
            <a:off x="6749241" y="6741348"/>
            <a:ext cx="3323219" cy="2056790"/>
            <a:chOff x="0" y="0"/>
            <a:chExt cx="1406650" cy="870597"/>
          </a:xfrm>
        </p:grpSpPr>
        <p:sp>
          <p:nvSpPr>
            <p:cNvPr name="Freeform 12" id="12"/>
            <p:cNvSpPr/>
            <p:nvPr/>
          </p:nvSpPr>
          <p:spPr>
            <a:xfrm flipH="false" flipV="false" rot="0">
              <a:off x="0" y="0"/>
              <a:ext cx="1406650" cy="870597"/>
            </a:xfrm>
            <a:custGeom>
              <a:avLst/>
              <a:gdLst/>
              <a:ahLst/>
              <a:cxnLst/>
              <a:rect r="r" b="b" t="t" l="l"/>
              <a:pathLst>
                <a:path h="870597" w="1406650">
                  <a:moveTo>
                    <a:pt x="37274" y="0"/>
                  </a:moveTo>
                  <a:lnTo>
                    <a:pt x="1369376" y="0"/>
                  </a:lnTo>
                  <a:cubicBezTo>
                    <a:pt x="1379262" y="0"/>
                    <a:pt x="1388743" y="3927"/>
                    <a:pt x="1395733" y="10917"/>
                  </a:cubicBezTo>
                  <a:cubicBezTo>
                    <a:pt x="1402723" y="17908"/>
                    <a:pt x="1406650" y="27389"/>
                    <a:pt x="1406650" y="37274"/>
                  </a:cubicBezTo>
                  <a:lnTo>
                    <a:pt x="1406650" y="833323"/>
                  </a:lnTo>
                  <a:cubicBezTo>
                    <a:pt x="1406650" y="853909"/>
                    <a:pt x="1389962" y="870597"/>
                    <a:pt x="1369376" y="870597"/>
                  </a:cubicBezTo>
                  <a:lnTo>
                    <a:pt x="37274" y="870597"/>
                  </a:lnTo>
                  <a:cubicBezTo>
                    <a:pt x="16688" y="870597"/>
                    <a:pt x="0" y="853909"/>
                    <a:pt x="0" y="833323"/>
                  </a:cubicBezTo>
                  <a:lnTo>
                    <a:pt x="0" y="37274"/>
                  </a:lnTo>
                  <a:cubicBezTo>
                    <a:pt x="0" y="16688"/>
                    <a:pt x="16688" y="0"/>
                    <a:pt x="37274" y="0"/>
                  </a:cubicBezTo>
                  <a:close/>
                </a:path>
              </a:pathLst>
            </a:custGeom>
            <a:solidFill>
              <a:srgbClr val="FFFFFF"/>
            </a:solidFill>
          </p:spPr>
        </p:sp>
        <p:sp>
          <p:nvSpPr>
            <p:cNvPr name="TextBox 13" id="13"/>
            <p:cNvSpPr txBox="true"/>
            <p:nvPr/>
          </p:nvSpPr>
          <p:spPr>
            <a:xfrm>
              <a:off x="0" y="-19050"/>
              <a:ext cx="1406650" cy="889647"/>
            </a:xfrm>
            <a:prstGeom prst="rect">
              <a:avLst/>
            </a:prstGeom>
          </p:spPr>
          <p:txBody>
            <a:bodyPr anchor="ctr" rtlCol="false" tIns="50800" lIns="50800" bIns="50800" rIns="50800"/>
            <a:lstStyle/>
            <a:p>
              <a:pPr algn="ctr">
                <a:lnSpc>
                  <a:spcPts val="2339"/>
                </a:lnSpc>
              </a:pPr>
            </a:p>
          </p:txBody>
        </p:sp>
      </p:grpSp>
      <p:sp>
        <p:nvSpPr>
          <p:cNvPr name="Freeform 14" id="14"/>
          <p:cNvSpPr/>
          <p:nvPr/>
        </p:nvSpPr>
        <p:spPr>
          <a:xfrm flipH="false" flipV="false" rot="99388">
            <a:off x="9418742" y="4795257"/>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true" rot="-97415">
            <a:off x="2411265" y="4871385"/>
            <a:ext cx="3132260" cy="544230"/>
          </a:xfrm>
          <a:custGeom>
            <a:avLst/>
            <a:gdLst/>
            <a:ahLst/>
            <a:cxnLst/>
            <a:rect r="r" b="b" t="t" l="l"/>
            <a:pathLst>
              <a:path h="544230" w="3132260">
                <a:moveTo>
                  <a:pt x="0" y="544230"/>
                </a:moveTo>
                <a:lnTo>
                  <a:pt x="3132260" y="544230"/>
                </a:lnTo>
                <a:lnTo>
                  <a:pt x="3132260" y="0"/>
                </a:lnTo>
                <a:lnTo>
                  <a:pt x="0" y="0"/>
                </a:lnTo>
                <a:lnTo>
                  <a:pt x="0" y="54423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4568180" y="3338882"/>
            <a:ext cx="706316" cy="894071"/>
          </a:xfrm>
          <a:custGeom>
            <a:avLst/>
            <a:gdLst/>
            <a:ahLst/>
            <a:cxnLst/>
            <a:rect r="r" b="b" t="t" l="l"/>
            <a:pathLst>
              <a:path h="894071" w="706316">
                <a:moveTo>
                  <a:pt x="0" y="0"/>
                </a:moveTo>
                <a:lnTo>
                  <a:pt x="706316" y="0"/>
                </a:lnTo>
                <a:lnTo>
                  <a:pt x="706316" y="894071"/>
                </a:lnTo>
                <a:lnTo>
                  <a:pt x="0" y="8940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13388242" y="4348375"/>
            <a:ext cx="3395187" cy="1578762"/>
          </a:xfrm>
          <a:custGeom>
            <a:avLst/>
            <a:gdLst/>
            <a:ahLst/>
            <a:cxnLst/>
            <a:rect r="r" b="b" t="t" l="l"/>
            <a:pathLst>
              <a:path h="1578762" w="3395187">
                <a:moveTo>
                  <a:pt x="0" y="0"/>
                </a:moveTo>
                <a:lnTo>
                  <a:pt x="3395187" y="0"/>
                </a:lnTo>
                <a:lnTo>
                  <a:pt x="3395187" y="1578761"/>
                </a:lnTo>
                <a:lnTo>
                  <a:pt x="0" y="157876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1328907">
            <a:off x="10392860" y="2455661"/>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9388373">
            <a:off x="10268957" y="3066767"/>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9323059">
            <a:off x="10652691" y="7098944"/>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1394222">
            <a:off x="10292350" y="6590066"/>
            <a:ext cx="3132260" cy="544230"/>
          </a:xfrm>
          <a:custGeom>
            <a:avLst/>
            <a:gdLst/>
            <a:ahLst/>
            <a:cxnLst/>
            <a:rect r="r" b="b" t="t" l="l"/>
            <a:pathLst>
              <a:path h="544230" w="3132260">
                <a:moveTo>
                  <a:pt x="0" y="0"/>
                </a:moveTo>
                <a:lnTo>
                  <a:pt x="3132260" y="0"/>
                </a:lnTo>
                <a:lnTo>
                  <a:pt x="3132260" y="544231"/>
                </a:lnTo>
                <a:lnTo>
                  <a:pt x="0" y="5442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822823" y="3218984"/>
            <a:ext cx="1290576" cy="3464635"/>
          </a:xfrm>
          <a:custGeom>
            <a:avLst/>
            <a:gdLst/>
            <a:ahLst/>
            <a:cxnLst/>
            <a:rect r="r" b="b" t="t" l="l"/>
            <a:pathLst>
              <a:path h="3464635" w="1290576">
                <a:moveTo>
                  <a:pt x="0" y="0"/>
                </a:moveTo>
                <a:lnTo>
                  <a:pt x="1290576" y="0"/>
                </a:lnTo>
                <a:lnTo>
                  <a:pt x="1290576" y="3464635"/>
                </a:lnTo>
                <a:lnTo>
                  <a:pt x="0" y="346463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p:cNvSpPr/>
          <p:nvPr/>
        </p:nvSpPr>
        <p:spPr>
          <a:xfrm flipH="false" flipV="false" rot="0">
            <a:off x="8720956" y="1431061"/>
            <a:ext cx="1144015" cy="379378"/>
          </a:xfrm>
          <a:custGeom>
            <a:avLst/>
            <a:gdLst/>
            <a:ahLst/>
            <a:cxnLst/>
            <a:rect r="r" b="b" t="t" l="l"/>
            <a:pathLst>
              <a:path h="379378" w="1144015">
                <a:moveTo>
                  <a:pt x="0" y="0"/>
                </a:moveTo>
                <a:lnTo>
                  <a:pt x="1144015" y="0"/>
                </a:lnTo>
                <a:lnTo>
                  <a:pt x="1144015" y="379378"/>
                </a:lnTo>
                <a:lnTo>
                  <a:pt x="0" y="379378"/>
                </a:lnTo>
                <a:lnTo>
                  <a:pt x="0" y="0"/>
                </a:lnTo>
                <a:close/>
              </a:path>
            </a:pathLst>
          </a:custGeom>
          <a:blipFill>
            <a:blip r:embed="rId14"/>
            <a:stretch>
              <a:fillRect l="0" t="0" r="0" b="0"/>
            </a:stretch>
          </a:blipFill>
        </p:spPr>
      </p:sp>
      <p:sp>
        <p:nvSpPr>
          <p:cNvPr name="Freeform 24" id="24"/>
          <p:cNvSpPr/>
          <p:nvPr/>
        </p:nvSpPr>
        <p:spPr>
          <a:xfrm flipH="false" flipV="false" rot="0">
            <a:off x="9292963" y="6862181"/>
            <a:ext cx="702471" cy="582858"/>
          </a:xfrm>
          <a:custGeom>
            <a:avLst/>
            <a:gdLst/>
            <a:ahLst/>
            <a:cxnLst/>
            <a:rect r="r" b="b" t="t" l="l"/>
            <a:pathLst>
              <a:path h="582858" w="702471">
                <a:moveTo>
                  <a:pt x="0" y="0"/>
                </a:moveTo>
                <a:lnTo>
                  <a:pt x="702471" y="0"/>
                </a:lnTo>
                <a:lnTo>
                  <a:pt x="702471" y="582858"/>
                </a:lnTo>
                <a:lnTo>
                  <a:pt x="0" y="582858"/>
                </a:lnTo>
                <a:lnTo>
                  <a:pt x="0" y="0"/>
                </a:lnTo>
                <a:close/>
              </a:path>
            </a:pathLst>
          </a:custGeom>
          <a:blipFill>
            <a:blip r:embed="rId15"/>
            <a:stretch>
              <a:fillRect l="0" t="-20521" r="0" b="0"/>
            </a:stretch>
          </a:blipFill>
        </p:spPr>
      </p:sp>
      <p:grpSp>
        <p:nvGrpSpPr>
          <p:cNvPr name="Group 25" id="25"/>
          <p:cNvGrpSpPr/>
          <p:nvPr/>
        </p:nvGrpSpPr>
        <p:grpSpPr>
          <a:xfrm rot="0">
            <a:off x="6055930" y="4682635"/>
            <a:ext cx="3757733" cy="898399"/>
            <a:chOff x="0" y="0"/>
            <a:chExt cx="5010311" cy="1197865"/>
          </a:xfrm>
        </p:grpSpPr>
        <p:sp>
          <p:nvSpPr>
            <p:cNvPr name="TextBox 26" id="26"/>
            <p:cNvSpPr txBox="true"/>
            <p:nvPr/>
          </p:nvSpPr>
          <p:spPr>
            <a:xfrm rot="0">
              <a:off x="0" y="0"/>
              <a:ext cx="3073465" cy="266080"/>
            </a:xfrm>
            <a:prstGeom prst="rect">
              <a:avLst/>
            </a:prstGeom>
          </p:spPr>
          <p:txBody>
            <a:bodyPr anchor="t" rtlCol="false" tIns="0" lIns="0" bIns="0" rIns="0">
              <a:spAutoFit/>
            </a:bodyPr>
            <a:lstStyle/>
            <a:p>
              <a:pPr algn="l">
                <a:lnSpc>
                  <a:spcPts val="1616"/>
                </a:lnSpc>
              </a:pPr>
              <a:r>
                <a:rPr lang="en-US" b="true" sz="1346">
                  <a:solidFill>
                    <a:srgbClr val="000000"/>
                  </a:solidFill>
                  <a:latin typeface="DM Sans Bold"/>
                  <a:ea typeface="DM Sans Bold"/>
                  <a:cs typeface="DM Sans Bold"/>
                  <a:sym typeface="DM Sans Bold"/>
                </a:rPr>
                <a:t>That PI Code</a:t>
              </a:r>
            </a:p>
          </p:txBody>
        </p:sp>
        <p:sp>
          <p:nvSpPr>
            <p:cNvPr name="TextBox 27" id="27"/>
            <p:cNvSpPr txBox="true"/>
            <p:nvPr/>
          </p:nvSpPr>
          <p:spPr>
            <a:xfrm rot="0">
              <a:off x="9990" y="437088"/>
              <a:ext cx="5000321" cy="760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4 hex digit</a:t>
              </a:r>
              <a:r>
                <a:rPr lang="en-US" sz="1197">
                  <a:solidFill>
                    <a:srgbClr val="000000"/>
                  </a:solidFill>
                  <a:latin typeface="DM Sans"/>
                  <a:ea typeface="DM Sans"/>
                  <a:cs typeface="DM Sans"/>
                  <a:sym typeface="DM Sans"/>
                </a:rPr>
                <a:t>s.</a:t>
              </a:r>
            </a:p>
            <a:p>
              <a:pPr algn="l">
                <a:lnSpc>
                  <a:spcPts val="1556"/>
                </a:lnSpc>
              </a:pPr>
              <a:r>
                <a:rPr lang="en-US" sz="1197">
                  <a:solidFill>
                    <a:srgbClr val="000000"/>
                  </a:solidFill>
                  <a:latin typeface="DM Sans"/>
                  <a:ea typeface="DM Sans"/>
                  <a:cs typeface="DM Sans"/>
                  <a:sym typeface="DM Sans"/>
                </a:rPr>
                <a:t>Your station's identity.</a:t>
              </a:r>
            </a:p>
            <a:p>
              <a:pPr algn="l">
                <a:lnSpc>
                  <a:spcPts val="1556"/>
                </a:lnSpc>
              </a:pPr>
            </a:p>
          </p:txBody>
        </p:sp>
      </p:grpSp>
      <p:grpSp>
        <p:nvGrpSpPr>
          <p:cNvPr name="Group 28" id="28"/>
          <p:cNvGrpSpPr/>
          <p:nvPr/>
        </p:nvGrpSpPr>
        <p:grpSpPr>
          <a:xfrm rot="0">
            <a:off x="6987864" y="1572732"/>
            <a:ext cx="2567001" cy="1660399"/>
            <a:chOff x="0" y="0"/>
            <a:chExt cx="3422668" cy="2213865"/>
          </a:xfrm>
        </p:grpSpPr>
        <p:sp>
          <p:nvSpPr>
            <p:cNvPr name="TextBox 29" id="29"/>
            <p:cNvSpPr txBox="true"/>
            <p:nvPr/>
          </p:nvSpPr>
          <p:spPr>
            <a:xfrm rot="0">
              <a:off x="0" y="0"/>
              <a:ext cx="3422668"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RadioDNS</a:t>
              </a:r>
            </a:p>
          </p:txBody>
        </p:sp>
        <p:sp>
          <p:nvSpPr>
            <p:cNvPr name="TextBox 30" id="30"/>
            <p:cNvSpPr txBox="true"/>
            <p:nvPr/>
          </p:nvSpPr>
          <p:spPr>
            <a:xfrm rot="0">
              <a:off x="11125" y="437088"/>
              <a:ext cx="3117603" cy="1776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our</a:t>
              </a:r>
              <a:r>
                <a:rPr lang="en-US" sz="1197">
                  <a:solidFill>
                    <a:srgbClr val="000000"/>
                  </a:solidFill>
                  <a:latin typeface="DM Sans"/>
                  <a:ea typeface="DM Sans"/>
                  <a:cs typeface="DM Sans"/>
                  <a:sym typeface="DM Sans"/>
                </a:rPr>
                <a:t> PI code and frequency become a DNS lookup. The receiver uses it to find whatever internet </a:t>
              </a:r>
              <a:r>
                <a:rPr lang="en-US" sz="1197">
                  <a:solidFill>
                    <a:srgbClr val="000000"/>
                  </a:solidFill>
                  <a:latin typeface="DM Sans"/>
                  <a:ea typeface="DM Sans"/>
                  <a:cs typeface="DM Sans"/>
                  <a:sym typeface="DM Sans"/>
                </a:rPr>
                <a:t>services your station has registered — metadata, logos, program guides. Wrong PI code, the lookup goes nowhere.</a:t>
              </a:r>
            </a:p>
          </p:txBody>
        </p:sp>
      </p:grpSp>
      <p:grpSp>
        <p:nvGrpSpPr>
          <p:cNvPr name="Group 31" id="31"/>
          <p:cNvGrpSpPr/>
          <p:nvPr/>
        </p:nvGrpSpPr>
        <p:grpSpPr>
          <a:xfrm rot="0">
            <a:off x="6987864" y="7067846"/>
            <a:ext cx="2423666" cy="1469899"/>
            <a:chOff x="0" y="0"/>
            <a:chExt cx="3231555" cy="1959865"/>
          </a:xfrm>
        </p:grpSpPr>
        <p:sp>
          <p:nvSpPr>
            <p:cNvPr name="TextBox 32" id="32"/>
            <p:cNvSpPr txBox="true"/>
            <p:nvPr/>
          </p:nvSpPr>
          <p:spPr>
            <a:xfrm rot="0">
              <a:off x="0" y="0"/>
              <a:ext cx="1982326"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DTS AutoStage</a:t>
              </a:r>
            </a:p>
          </p:txBody>
        </p:sp>
        <p:sp>
          <p:nvSpPr>
            <p:cNvPr name="TextBox 33" id="33"/>
            <p:cNvSpPr txBox="true"/>
            <p:nvPr/>
          </p:nvSpPr>
          <p:spPr>
            <a:xfrm rot="0">
              <a:off x="6443" y="437088"/>
              <a:ext cx="3225112" cy="1522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The car reads your PI</a:t>
              </a:r>
              <a:r>
                <a:rPr lang="en-US" sz="1197">
                  <a:solidFill>
                    <a:srgbClr val="000000"/>
                  </a:solidFill>
                  <a:latin typeface="DM Sans"/>
                  <a:ea typeface="DM Sans"/>
                  <a:cs typeface="DM Sans"/>
                  <a:sym typeface="DM Sans"/>
                </a:rPr>
                <a:t> code, sends it to Xperi's platform, and get</a:t>
              </a:r>
              <a:r>
                <a:rPr lang="en-US" sz="1197">
                  <a:solidFill>
                    <a:srgbClr val="000000"/>
                  </a:solidFill>
                  <a:latin typeface="DM Sans"/>
                  <a:ea typeface="DM Sans"/>
                  <a:cs typeface="DM Sans"/>
                  <a:sym typeface="DM Sans"/>
                </a:rPr>
                <a:t>s back album art and station branding. Wrong PI code means no match — plain text or someone else's content on the display.</a:t>
              </a:r>
            </a:p>
          </p:txBody>
        </p:sp>
      </p:grpSp>
      <p:sp>
        <p:nvSpPr>
          <p:cNvPr name="TextBox 34" id="34"/>
          <p:cNvSpPr txBox="true"/>
          <p:nvPr/>
        </p:nvSpPr>
        <p:spPr>
          <a:xfrm rot="0">
            <a:off x="559977" y="9441394"/>
            <a:ext cx="6057879" cy="327662"/>
          </a:xfrm>
          <a:prstGeom prst="rect">
            <a:avLst/>
          </a:prstGeom>
        </p:spPr>
        <p:txBody>
          <a:bodyPr anchor="t" rtlCol="false" tIns="0" lIns="0" bIns="0" rIns="0">
            <a:spAutoFit/>
          </a:bodyPr>
          <a:lstStyle/>
          <a:p>
            <a:pPr algn="l">
              <a:lnSpc>
                <a:spcPts val="2400"/>
              </a:lnSpc>
            </a:pPr>
            <a:r>
              <a:rPr lang="en-US" sz="2400" b="true">
                <a:solidFill>
                  <a:srgbClr val="FFFFFF"/>
                </a:solidFill>
                <a:latin typeface="Aileron Bold"/>
                <a:ea typeface="Aileron Bold"/>
                <a:cs typeface="Aileron Bold"/>
                <a:sym typeface="Aileron Bold"/>
              </a:rPr>
              <a:t>*all without HD Radio</a:t>
            </a:r>
          </a:p>
        </p:txBody>
      </p:sp>
      <p:sp>
        <p:nvSpPr>
          <p:cNvPr name="Freeform 35" id="35"/>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16"/>
            <a:stretch>
              <a:fillRect l="0" t="0" r="0" b="0"/>
            </a:stretch>
          </a:blipFill>
        </p:spPr>
      </p:sp>
      <p:sp>
        <p:nvSpPr>
          <p:cNvPr name="TextBox 36" id="3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C1C1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4000"/>
            </a:blip>
            <a:stretch>
              <a:fillRect l="0" t="-9222" r="0" b="-9222"/>
            </a:stretch>
          </a:blipFill>
        </p:spPr>
      </p:sp>
      <p:grpSp>
        <p:nvGrpSpPr>
          <p:cNvPr name="Group 3" id="3"/>
          <p:cNvGrpSpPr/>
          <p:nvPr/>
        </p:nvGrpSpPr>
        <p:grpSpPr>
          <a:xfrm rot="0">
            <a:off x="3166975" y="4017174"/>
            <a:ext cx="3323219" cy="2252652"/>
            <a:chOff x="0" y="0"/>
            <a:chExt cx="1406650" cy="953502"/>
          </a:xfrm>
        </p:grpSpPr>
        <p:sp>
          <p:nvSpPr>
            <p:cNvPr name="Freeform 4" id="4"/>
            <p:cNvSpPr/>
            <p:nvPr/>
          </p:nvSpPr>
          <p:spPr>
            <a:xfrm flipH="false" flipV="false" rot="0">
              <a:off x="0" y="0"/>
              <a:ext cx="1406650" cy="953501"/>
            </a:xfrm>
            <a:custGeom>
              <a:avLst/>
              <a:gdLst/>
              <a:ahLst/>
              <a:cxnLst/>
              <a:rect r="r" b="b" t="t" l="l"/>
              <a:pathLst>
                <a:path h="953501" w="1406650">
                  <a:moveTo>
                    <a:pt x="37274" y="0"/>
                  </a:moveTo>
                  <a:lnTo>
                    <a:pt x="1369376" y="0"/>
                  </a:lnTo>
                  <a:cubicBezTo>
                    <a:pt x="1379262" y="0"/>
                    <a:pt x="1388743" y="3927"/>
                    <a:pt x="1395733" y="10917"/>
                  </a:cubicBezTo>
                  <a:cubicBezTo>
                    <a:pt x="1402723" y="17908"/>
                    <a:pt x="1406650" y="27389"/>
                    <a:pt x="1406650" y="37274"/>
                  </a:cubicBezTo>
                  <a:lnTo>
                    <a:pt x="1406650" y="916227"/>
                  </a:lnTo>
                  <a:cubicBezTo>
                    <a:pt x="1406650" y="936813"/>
                    <a:pt x="1389962" y="953501"/>
                    <a:pt x="1369376" y="953501"/>
                  </a:cubicBezTo>
                  <a:lnTo>
                    <a:pt x="37274" y="953501"/>
                  </a:lnTo>
                  <a:cubicBezTo>
                    <a:pt x="16688" y="953501"/>
                    <a:pt x="0" y="936813"/>
                    <a:pt x="0" y="916227"/>
                  </a:cubicBezTo>
                  <a:lnTo>
                    <a:pt x="0" y="37274"/>
                  </a:lnTo>
                  <a:cubicBezTo>
                    <a:pt x="0" y="16688"/>
                    <a:pt x="16688" y="0"/>
                    <a:pt x="37274" y="0"/>
                  </a:cubicBezTo>
                  <a:close/>
                </a:path>
              </a:pathLst>
            </a:custGeom>
            <a:solidFill>
              <a:srgbClr val="FFFFFF"/>
            </a:solidFill>
          </p:spPr>
        </p:sp>
        <p:sp>
          <p:nvSpPr>
            <p:cNvPr name="TextBox 5" id="5"/>
            <p:cNvSpPr txBox="true"/>
            <p:nvPr/>
          </p:nvSpPr>
          <p:spPr>
            <a:xfrm>
              <a:off x="0" y="-19050"/>
              <a:ext cx="1406650" cy="972552"/>
            </a:xfrm>
            <a:prstGeom prst="rect">
              <a:avLst/>
            </a:prstGeom>
          </p:spPr>
          <p:txBody>
            <a:bodyPr anchor="ctr" rtlCol="false" tIns="50800" lIns="50800" bIns="50800" rIns="50800"/>
            <a:lstStyle/>
            <a:p>
              <a:pPr algn="ctr">
                <a:lnSpc>
                  <a:spcPts val="2339"/>
                </a:lnSpc>
              </a:pPr>
            </a:p>
          </p:txBody>
        </p:sp>
      </p:grpSp>
      <p:sp>
        <p:nvSpPr>
          <p:cNvPr name="Freeform 6" id="6"/>
          <p:cNvSpPr/>
          <p:nvPr/>
        </p:nvSpPr>
        <p:spPr>
          <a:xfrm flipH="false" flipV="false" rot="0">
            <a:off x="5138689" y="4202000"/>
            <a:ext cx="1144015" cy="379378"/>
          </a:xfrm>
          <a:custGeom>
            <a:avLst/>
            <a:gdLst/>
            <a:ahLst/>
            <a:cxnLst/>
            <a:rect r="r" b="b" t="t" l="l"/>
            <a:pathLst>
              <a:path h="379378" w="1144015">
                <a:moveTo>
                  <a:pt x="0" y="0"/>
                </a:moveTo>
                <a:lnTo>
                  <a:pt x="1144015" y="0"/>
                </a:lnTo>
                <a:lnTo>
                  <a:pt x="1144015" y="379378"/>
                </a:lnTo>
                <a:lnTo>
                  <a:pt x="0" y="379378"/>
                </a:lnTo>
                <a:lnTo>
                  <a:pt x="0" y="0"/>
                </a:lnTo>
                <a:close/>
              </a:path>
            </a:pathLst>
          </a:custGeom>
          <a:blipFill>
            <a:blip r:embed="rId3"/>
            <a:stretch>
              <a:fillRect l="0" t="0" r="0" b="0"/>
            </a:stretch>
          </a:blipFill>
        </p:spPr>
      </p:sp>
      <p:grpSp>
        <p:nvGrpSpPr>
          <p:cNvPr name="Group 7" id="7"/>
          <p:cNvGrpSpPr/>
          <p:nvPr/>
        </p:nvGrpSpPr>
        <p:grpSpPr>
          <a:xfrm rot="0">
            <a:off x="7483987" y="4017174"/>
            <a:ext cx="3323219" cy="2252652"/>
            <a:chOff x="0" y="0"/>
            <a:chExt cx="1406650" cy="953502"/>
          </a:xfrm>
        </p:grpSpPr>
        <p:sp>
          <p:nvSpPr>
            <p:cNvPr name="Freeform 8" id="8"/>
            <p:cNvSpPr/>
            <p:nvPr/>
          </p:nvSpPr>
          <p:spPr>
            <a:xfrm flipH="false" flipV="false" rot="0">
              <a:off x="0" y="0"/>
              <a:ext cx="1406650" cy="953501"/>
            </a:xfrm>
            <a:custGeom>
              <a:avLst/>
              <a:gdLst/>
              <a:ahLst/>
              <a:cxnLst/>
              <a:rect r="r" b="b" t="t" l="l"/>
              <a:pathLst>
                <a:path h="953501" w="1406650">
                  <a:moveTo>
                    <a:pt x="37274" y="0"/>
                  </a:moveTo>
                  <a:lnTo>
                    <a:pt x="1369376" y="0"/>
                  </a:lnTo>
                  <a:cubicBezTo>
                    <a:pt x="1379262" y="0"/>
                    <a:pt x="1388743" y="3927"/>
                    <a:pt x="1395733" y="10917"/>
                  </a:cubicBezTo>
                  <a:cubicBezTo>
                    <a:pt x="1402723" y="17908"/>
                    <a:pt x="1406650" y="27389"/>
                    <a:pt x="1406650" y="37274"/>
                  </a:cubicBezTo>
                  <a:lnTo>
                    <a:pt x="1406650" y="916227"/>
                  </a:lnTo>
                  <a:cubicBezTo>
                    <a:pt x="1406650" y="936813"/>
                    <a:pt x="1389962" y="953501"/>
                    <a:pt x="1369376" y="953501"/>
                  </a:cubicBezTo>
                  <a:lnTo>
                    <a:pt x="37274" y="953501"/>
                  </a:lnTo>
                  <a:cubicBezTo>
                    <a:pt x="16688" y="953501"/>
                    <a:pt x="0" y="936813"/>
                    <a:pt x="0" y="916227"/>
                  </a:cubicBezTo>
                  <a:lnTo>
                    <a:pt x="0" y="37274"/>
                  </a:lnTo>
                  <a:cubicBezTo>
                    <a:pt x="0" y="16688"/>
                    <a:pt x="16688" y="0"/>
                    <a:pt x="37274" y="0"/>
                  </a:cubicBezTo>
                  <a:close/>
                </a:path>
              </a:pathLst>
            </a:custGeom>
            <a:solidFill>
              <a:srgbClr val="FFFFFF"/>
            </a:solidFill>
          </p:spPr>
        </p:sp>
        <p:sp>
          <p:nvSpPr>
            <p:cNvPr name="TextBox 9" id="9"/>
            <p:cNvSpPr txBox="true"/>
            <p:nvPr/>
          </p:nvSpPr>
          <p:spPr>
            <a:xfrm>
              <a:off x="0" y="-19050"/>
              <a:ext cx="1406650" cy="972552"/>
            </a:xfrm>
            <a:prstGeom prst="rect">
              <a:avLst/>
            </a:prstGeom>
          </p:spPr>
          <p:txBody>
            <a:bodyPr anchor="ctr" rtlCol="false" tIns="50800" lIns="50800" bIns="50800" rIns="50800"/>
            <a:lstStyle/>
            <a:p>
              <a:pPr algn="ctr">
                <a:lnSpc>
                  <a:spcPts val="2339"/>
                </a:lnSpc>
              </a:pPr>
            </a:p>
          </p:txBody>
        </p:sp>
      </p:grpSp>
      <p:sp>
        <p:nvSpPr>
          <p:cNvPr name="Freeform 10" id="10"/>
          <p:cNvSpPr/>
          <p:nvPr/>
        </p:nvSpPr>
        <p:spPr>
          <a:xfrm flipH="false" flipV="false" rot="0">
            <a:off x="9993772" y="4096254"/>
            <a:ext cx="702471" cy="590871"/>
          </a:xfrm>
          <a:custGeom>
            <a:avLst/>
            <a:gdLst/>
            <a:ahLst/>
            <a:cxnLst/>
            <a:rect r="r" b="b" t="t" l="l"/>
            <a:pathLst>
              <a:path h="590871" w="702471">
                <a:moveTo>
                  <a:pt x="0" y="0"/>
                </a:moveTo>
                <a:lnTo>
                  <a:pt x="702471" y="0"/>
                </a:lnTo>
                <a:lnTo>
                  <a:pt x="702471" y="590871"/>
                </a:lnTo>
                <a:lnTo>
                  <a:pt x="0" y="590871"/>
                </a:lnTo>
                <a:lnTo>
                  <a:pt x="0" y="0"/>
                </a:lnTo>
                <a:close/>
              </a:path>
            </a:pathLst>
          </a:custGeom>
          <a:blipFill>
            <a:blip r:embed="rId4"/>
            <a:stretch>
              <a:fillRect l="0" t="-16478" r="0" b="-2408"/>
            </a:stretch>
          </a:blipFill>
        </p:spPr>
      </p:sp>
      <p:grpSp>
        <p:nvGrpSpPr>
          <p:cNvPr name="Group 11" id="11"/>
          <p:cNvGrpSpPr/>
          <p:nvPr/>
        </p:nvGrpSpPr>
        <p:grpSpPr>
          <a:xfrm rot="0">
            <a:off x="11797806" y="4017174"/>
            <a:ext cx="3323219" cy="2252652"/>
            <a:chOff x="0" y="0"/>
            <a:chExt cx="1406650" cy="953502"/>
          </a:xfrm>
        </p:grpSpPr>
        <p:sp>
          <p:nvSpPr>
            <p:cNvPr name="Freeform 12" id="12"/>
            <p:cNvSpPr/>
            <p:nvPr/>
          </p:nvSpPr>
          <p:spPr>
            <a:xfrm flipH="false" flipV="false" rot="0">
              <a:off x="0" y="0"/>
              <a:ext cx="1406650" cy="953501"/>
            </a:xfrm>
            <a:custGeom>
              <a:avLst/>
              <a:gdLst/>
              <a:ahLst/>
              <a:cxnLst/>
              <a:rect r="r" b="b" t="t" l="l"/>
              <a:pathLst>
                <a:path h="953501" w="1406650">
                  <a:moveTo>
                    <a:pt x="37274" y="0"/>
                  </a:moveTo>
                  <a:lnTo>
                    <a:pt x="1369376" y="0"/>
                  </a:lnTo>
                  <a:cubicBezTo>
                    <a:pt x="1379262" y="0"/>
                    <a:pt x="1388743" y="3927"/>
                    <a:pt x="1395733" y="10917"/>
                  </a:cubicBezTo>
                  <a:cubicBezTo>
                    <a:pt x="1402723" y="17908"/>
                    <a:pt x="1406650" y="27389"/>
                    <a:pt x="1406650" y="37274"/>
                  </a:cubicBezTo>
                  <a:lnTo>
                    <a:pt x="1406650" y="916227"/>
                  </a:lnTo>
                  <a:cubicBezTo>
                    <a:pt x="1406650" y="936813"/>
                    <a:pt x="1389962" y="953501"/>
                    <a:pt x="1369376" y="953501"/>
                  </a:cubicBezTo>
                  <a:lnTo>
                    <a:pt x="37274" y="953501"/>
                  </a:lnTo>
                  <a:cubicBezTo>
                    <a:pt x="16688" y="953501"/>
                    <a:pt x="0" y="936813"/>
                    <a:pt x="0" y="916227"/>
                  </a:cubicBezTo>
                  <a:lnTo>
                    <a:pt x="0" y="37274"/>
                  </a:lnTo>
                  <a:cubicBezTo>
                    <a:pt x="0" y="16688"/>
                    <a:pt x="16688" y="0"/>
                    <a:pt x="37274" y="0"/>
                  </a:cubicBezTo>
                  <a:close/>
                </a:path>
              </a:pathLst>
            </a:custGeom>
            <a:solidFill>
              <a:srgbClr val="FFFFFF"/>
            </a:solidFill>
          </p:spPr>
        </p:sp>
        <p:sp>
          <p:nvSpPr>
            <p:cNvPr name="TextBox 13" id="13"/>
            <p:cNvSpPr txBox="true"/>
            <p:nvPr/>
          </p:nvSpPr>
          <p:spPr>
            <a:xfrm>
              <a:off x="0" y="-19050"/>
              <a:ext cx="1406650" cy="972552"/>
            </a:xfrm>
            <a:prstGeom prst="rect">
              <a:avLst/>
            </a:prstGeom>
          </p:spPr>
          <p:txBody>
            <a:bodyPr anchor="ctr" rtlCol="false" tIns="50800" lIns="50800" bIns="50800" rIns="50800"/>
            <a:lstStyle/>
            <a:p>
              <a:pPr algn="ctr">
                <a:lnSpc>
                  <a:spcPts val="2339"/>
                </a:lnSpc>
              </a:pPr>
            </a:p>
          </p:txBody>
        </p:sp>
      </p:grpSp>
      <p:grpSp>
        <p:nvGrpSpPr>
          <p:cNvPr name="Group 14" id="14"/>
          <p:cNvGrpSpPr/>
          <p:nvPr/>
        </p:nvGrpSpPr>
        <p:grpSpPr>
          <a:xfrm rot="0">
            <a:off x="1028700" y="1035113"/>
            <a:ext cx="16230600" cy="941578"/>
            <a:chOff x="0" y="0"/>
            <a:chExt cx="21640800" cy="1255437"/>
          </a:xfrm>
        </p:grpSpPr>
        <p:sp>
          <p:nvSpPr>
            <p:cNvPr name="TextBox 15" id="15"/>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r>
                <a:rPr lang="en-US" sz="2600">
                  <a:solidFill>
                    <a:srgbClr val="FFFFFF"/>
                  </a:solidFill>
                  <a:latin typeface="Aileron"/>
                  <a:ea typeface="Aileron"/>
                  <a:cs typeface="Aileron"/>
                  <a:sym typeface="Aileron"/>
                </a:rPr>
                <a:t>THE CARS ALREADY LISTENING FOR IT</a:t>
              </a:r>
            </a:p>
          </p:txBody>
        </p:sp>
        <p:sp>
          <p:nvSpPr>
            <p:cNvPr name="TextBox 16" id="16"/>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WHO SUPPORTS WHAT?</a:t>
              </a:r>
            </a:p>
          </p:txBody>
        </p:sp>
      </p:grpSp>
      <p:sp>
        <p:nvSpPr>
          <p:cNvPr name="Freeform 17" id="17"/>
          <p:cNvSpPr/>
          <p:nvPr/>
        </p:nvSpPr>
        <p:spPr>
          <a:xfrm flipH="false" flipV="false" rot="2011655">
            <a:off x="10712043" y="2521479"/>
            <a:ext cx="2297180" cy="399135"/>
          </a:xfrm>
          <a:custGeom>
            <a:avLst/>
            <a:gdLst/>
            <a:ahLst/>
            <a:cxnLst/>
            <a:rect r="r" b="b" t="t" l="l"/>
            <a:pathLst>
              <a:path h="399135" w="2297180">
                <a:moveTo>
                  <a:pt x="0" y="0"/>
                </a:moveTo>
                <a:lnTo>
                  <a:pt x="2297180" y="0"/>
                </a:lnTo>
                <a:lnTo>
                  <a:pt x="2297180" y="399135"/>
                </a:lnTo>
                <a:lnTo>
                  <a:pt x="0" y="3991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true" rot="8984967">
            <a:off x="4612926" y="2728626"/>
            <a:ext cx="3132260" cy="544230"/>
          </a:xfrm>
          <a:custGeom>
            <a:avLst/>
            <a:gdLst/>
            <a:ahLst/>
            <a:cxnLst/>
            <a:rect r="r" b="b" t="t" l="l"/>
            <a:pathLst>
              <a:path h="544230" w="3132260">
                <a:moveTo>
                  <a:pt x="0" y="544230"/>
                </a:moveTo>
                <a:lnTo>
                  <a:pt x="3132260" y="544230"/>
                </a:lnTo>
                <a:lnTo>
                  <a:pt x="3132260" y="0"/>
                </a:lnTo>
                <a:lnTo>
                  <a:pt x="0" y="0"/>
                </a:lnTo>
                <a:lnTo>
                  <a:pt x="0" y="54423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true" rot="5399999">
            <a:off x="8023061" y="2890435"/>
            <a:ext cx="2054643" cy="356994"/>
          </a:xfrm>
          <a:custGeom>
            <a:avLst/>
            <a:gdLst/>
            <a:ahLst/>
            <a:cxnLst/>
            <a:rect r="r" b="b" t="t" l="l"/>
            <a:pathLst>
              <a:path h="356994" w="2054643">
                <a:moveTo>
                  <a:pt x="0" y="356995"/>
                </a:moveTo>
                <a:lnTo>
                  <a:pt x="2054642" y="356995"/>
                </a:lnTo>
                <a:lnTo>
                  <a:pt x="2054642" y="0"/>
                </a:lnTo>
                <a:lnTo>
                  <a:pt x="0" y="0"/>
                </a:lnTo>
                <a:lnTo>
                  <a:pt x="0" y="356995"/>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12869112" y="3189093"/>
            <a:ext cx="813024" cy="828080"/>
          </a:xfrm>
          <a:custGeom>
            <a:avLst/>
            <a:gdLst/>
            <a:ahLst/>
            <a:cxnLst/>
            <a:rect r="r" b="b" t="t" l="l"/>
            <a:pathLst>
              <a:path h="828080" w="813024">
                <a:moveTo>
                  <a:pt x="0" y="0"/>
                </a:moveTo>
                <a:lnTo>
                  <a:pt x="813025" y="0"/>
                </a:lnTo>
                <a:lnTo>
                  <a:pt x="813025" y="828081"/>
                </a:lnTo>
                <a:lnTo>
                  <a:pt x="0" y="828081"/>
                </a:lnTo>
                <a:lnTo>
                  <a:pt x="0" y="0"/>
                </a:lnTo>
                <a:close/>
              </a:path>
            </a:pathLst>
          </a:custGeom>
          <a:blipFill>
            <a:blip r:embed="rId9"/>
            <a:stretch>
              <a:fillRect l="0" t="0" r="0" b="0"/>
            </a:stretch>
          </a:blipFill>
        </p:spPr>
      </p:sp>
      <p:grpSp>
        <p:nvGrpSpPr>
          <p:cNvPr name="Group 21" id="21"/>
          <p:cNvGrpSpPr/>
          <p:nvPr/>
        </p:nvGrpSpPr>
        <p:grpSpPr>
          <a:xfrm rot="0">
            <a:off x="3405598" y="4343672"/>
            <a:ext cx="2567001" cy="898399"/>
            <a:chOff x="0" y="0"/>
            <a:chExt cx="3422668" cy="1197865"/>
          </a:xfrm>
        </p:grpSpPr>
        <p:sp>
          <p:nvSpPr>
            <p:cNvPr name="TextBox 22" id="22"/>
            <p:cNvSpPr txBox="true"/>
            <p:nvPr/>
          </p:nvSpPr>
          <p:spPr>
            <a:xfrm rot="0">
              <a:off x="0" y="0"/>
              <a:ext cx="3422668" cy="266080"/>
            </a:xfrm>
            <a:prstGeom prst="rect">
              <a:avLst/>
            </a:prstGeom>
          </p:spPr>
          <p:txBody>
            <a:bodyPr anchor="t" rtlCol="false" tIns="0" lIns="0" bIns="0" rIns="0">
              <a:spAutoFit/>
            </a:bodyPr>
            <a:lstStyle/>
            <a:p>
              <a:pPr algn="l">
                <a:lnSpc>
                  <a:spcPts val="1616"/>
                </a:lnSpc>
              </a:pPr>
              <a:r>
                <a:rPr lang="en-US" b="true" sz="1346">
                  <a:solidFill>
                    <a:srgbClr val="000000"/>
                  </a:solidFill>
                  <a:latin typeface="DM Sans Bold"/>
                  <a:ea typeface="DM Sans Bold"/>
                  <a:cs typeface="DM Sans Bold"/>
                  <a:sym typeface="DM Sans Bold"/>
                </a:rPr>
                <a:t>RadioDNS</a:t>
              </a:r>
            </a:p>
          </p:txBody>
        </p:sp>
        <p:sp>
          <p:nvSpPr>
            <p:cNvPr name="TextBox 23" id="23"/>
            <p:cNvSpPr txBox="true"/>
            <p:nvPr/>
          </p:nvSpPr>
          <p:spPr>
            <a:xfrm rot="0">
              <a:off x="11125" y="437088"/>
              <a:ext cx="3117603" cy="760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BMW</a:t>
              </a:r>
            </a:p>
            <a:p>
              <a:pPr algn="l">
                <a:lnSpc>
                  <a:spcPts val="1556"/>
                </a:lnSpc>
              </a:pPr>
              <a:r>
                <a:rPr lang="en-US" sz="1197">
                  <a:solidFill>
                    <a:srgbClr val="000000"/>
                  </a:solidFill>
                  <a:latin typeface="DM Sans"/>
                  <a:ea typeface="DM Sans"/>
                  <a:cs typeface="DM Sans"/>
                  <a:sym typeface="DM Sans"/>
                </a:rPr>
                <a:t>Audi</a:t>
              </a:r>
            </a:p>
            <a:p>
              <a:pPr algn="l">
                <a:lnSpc>
                  <a:spcPts val="1556"/>
                </a:lnSpc>
              </a:pPr>
              <a:r>
                <a:rPr lang="en-US" sz="1197">
                  <a:solidFill>
                    <a:srgbClr val="000000"/>
                  </a:solidFill>
                  <a:latin typeface="DM Sans"/>
                  <a:ea typeface="DM Sans"/>
                  <a:cs typeface="DM Sans"/>
                  <a:sym typeface="DM Sans"/>
                </a:rPr>
                <a:t>VW Group</a:t>
              </a:r>
            </a:p>
          </p:txBody>
        </p:sp>
      </p:grpSp>
      <p:grpSp>
        <p:nvGrpSpPr>
          <p:cNvPr name="Group 24" id="24"/>
          <p:cNvGrpSpPr/>
          <p:nvPr/>
        </p:nvGrpSpPr>
        <p:grpSpPr>
          <a:xfrm rot="0">
            <a:off x="7722611" y="4343672"/>
            <a:ext cx="2423666" cy="1660399"/>
            <a:chOff x="0" y="0"/>
            <a:chExt cx="3231555" cy="2213865"/>
          </a:xfrm>
        </p:grpSpPr>
        <p:sp>
          <p:nvSpPr>
            <p:cNvPr name="TextBox 25" id="25"/>
            <p:cNvSpPr txBox="true"/>
            <p:nvPr/>
          </p:nvSpPr>
          <p:spPr>
            <a:xfrm rot="0">
              <a:off x="0" y="0"/>
              <a:ext cx="1982326" cy="266080"/>
            </a:xfrm>
            <a:prstGeom prst="rect">
              <a:avLst/>
            </a:prstGeom>
          </p:spPr>
          <p:txBody>
            <a:bodyPr anchor="t" rtlCol="false" tIns="0" lIns="0" bIns="0" rIns="0">
              <a:spAutoFit/>
            </a:bodyPr>
            <a:lstStyle/>
            <a:p>
              <a:pPr algn="l">
                <a:lnSpc>
                  <a:spcPts val="1616"/>
                </a:lnSpc>
              </a:pPr>
              <a:r>
                <a:rPr lang="en-US" b="true" sz="1346">
                  <a:solidFill>
                    <a:srgbClr val="000000"/>
                  </a:solidFill>
                  <a:latin typeface="DM Sans Bold"/>
                  <a:ea typeface="DM Sans Bold"/>
                  <a:cs typeface="DM Sans Bold"/>
                  <a:sym typeface="DM Sans Bold"/>
                </a:rPr>
                <a:t>DTS AutoStage</a:t>
              </a:r>
            </a:p>
          </p:txBody>
        </p:sp>
        <p:sp>
          <p:nvSpPr>
            <p:cNvPr name="TextBox 26" id="26"/>
            <p:cNvSpPr txBox="true"/>
            <p:nvPr/>
          </p:nvSpPr>
          <p:spPr>
            <a:xfrm rot="0">
              <a:off x="6443" y="437088"/>
              <a:ext cx="3225112" cy="1776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BMW</a:t>
              </a:r>
            </a:p>
            <a:p>
              <a:pPr algn="l">
                <a:lnSpc>
                  <a:spcPts val="1556"/>
                </a:lnSpc>
              </a:pPr>
              <a:r>
                <a:rPr lang="en-US" sz="1197">
                  <a:solidFill>
                    <a:srgbClr val="000000"/>
                  </a:solidFill>
                  <a:latin typeface="DM Sans"/>
                  <a:ea typeface="DM Sans"/>
                  <a:cs typeface="DM Sans"/>
                  <a:sym typeface="DM Sans"/>
                </a:rPr>
                <a:t>Audi</a:t>
              </a:r>
            </a:p>
            <a:p>
              <a:pPr algn="l">
                <a:lnSpc>
                  <a:spcPts val="1556"/>
                </a:lnSpc>
              </a:pPr>
              <a:r>
                <a:rPr lang="en-US" sz="1197">
                  <a:solidFill>
                    <a:srgbClr val="000000"/>
                  </a:solidFill>
                  <a:latin typeface="DM Sans"/>
                  <a:ea typeface="DM Sans"/>
                  <a:cs typeface="DM Sans"/>
                  <a:sym typeface="DM Sans"/>
                </a:rPr>
                <a:t>VW Group</a:t>
              </a:r>
            </a:p>
            <a:p>
              <a:pPr algn="l">
                <a:lnSpc>
                  <a:spcPts val="1556"/>
                </a:lnSpc>
              </a:pPr>
              <a:r>
                <a:rPr lang="en-US" sz="1197">
                  <a:solidFill>
                    <a:srgbClr val="000000"/>
                  </a:solidFill>
                  <a:latin typeface="DM Sans"/>
                  <a:ea typeface="DM Sans"/>
                  <a:cs typeface="DM Sans"/>
                  <a:sym typeface="DM Sans"/>
                </a:rPr>
                <a:t>Mercedes-Benz</a:t>
              </a:r>
            </a:p>
            <a:p>
              <a:pPr algn="l">
                <a:lnSpc>
                  <a:spcPts val="1556"/>
                </a:lnSpc>
              </a:pPr>
              <a:r>
                <a:rPr lang="en-US" sz="1197">
                  <a:solidFill>
                    <a:srgbClr val="000000"/>
                  </a:solidFill>
                  <a:latin typeface="DM Sans"/>
                  <a:ea typeface="DM Sans"/>
                  <a:cs typeface="DM Sans"/>
                  <a:sym typeface="DM Sans"/>
                </a:rPr>
                <a:t>Ford</a:t>
              </a:r>
            </a:p>
            <a:p>
              <a:pPr algn="l">
                <a:lnSpc>
                  <a:spcPts val="1556"/>
                </a:lnSpc>
              </a:pPr>
              <a:r>
                <a:rPr lang="en-US" sz="1197">
                  <a:solidFill>
                    <a:srgbClr val="000000"/>
                  </a:solidFill>
                  <a:latin typeface="DM Sans"/>
                  <a:ea typeface="DM Sans"/>
                  <a:cs typeface="DM Sans"/>
                  <a:sym typeface="DM Sans"/>
                </a:rPr>
                <a:t>Hyundai, Kia, and Genesis</a:t>
              </a:r>
            </a:p>
            <a:p>
              <a:pPr algn="l">
                <a:lnSpc>
                  <a:spcPts val="1556"/>
                </a:lnSpc>
              </a:pPr>
              <a:r>
                <a:rPr lang="en-US" sz="1197">
                  <a:solidFill>
                    <a:srgbClr val="000000"/>
                  </a:solidFill>
                  <a:latin typeface="DM Sans"/>
                  <a:ea typeface="DM Sans"/>
                  <a:cs typeface="DM Sans"/>
                  <a:sym typeface="DM Sans"/>
                </a:rPr>
                <a:t>Tesla</a:t>
              </a:r>
            </a:p>
          </p:txBody>
        </p:sp>
      </p:grpSp>
      <p:grpSp>
        <p:nvGrpSpPr>
          <p:cNvPr name="Group 27" id="27"/>
          <p:cNvGrpSpPr/>
          <p:nvPr/>
        </p:nvGrpSpPr>
        <p:grpSpPr>
          <a:xfrm rot="0">
            <a:off x="12036430" y="4343672"/>
            <a:ext cx="2567001" cy="517399"/>
            <a:chOff x="0" y="0"/>
            <a:chExt cx="3422668" cy="689865"/>
          </a:xfrm>
        </p:grpSpPr>
        <p:sp>
          <p:nvSpPr>
            <p:cNvPr name="TextBox 28" id="28"/>
            <p:cNvSpPr txBox="true"/>
            <p:nvPr/>
          </p:nvSpPr>
          <p:spPr>
            <a:xfrm rot="0">
              <a:off x="0" y="0"/>
              <a:ext cx="3422668" cy="266080"/>
            </a:xfrm>
            <a:prstGeom prst="rect">
              <a:avLst/>
            </a:prstGeom>
          </p:spPr>
          <p:txBody>
            <a:bodyPr anchor="t" rtlCol="false" tIns="0" lIns="0" bIns="0" rIns="0">
              <a:spAutoFit/>
            </a:bodyPr>
            <a:lstStyle/>
            <a:p>
              <a:pPr algn="l">
                <a:lnSpc>
                  <a:spcPts val="1616"/>
                </a:lnSpc>
              </a:pPr>
              <a:r>
                <a:rPr lang="en-US" b="true" sz="1346">
                  <a:solidFill>
                    <a:srgbClr val="000000"/>
                  </a:solidFill>
                  <a:latin typeface="DM Sans Bold"/>
                  <a:ea typeface="DM Sans Bold"/>
                  <a:cs typeface="DM Sans Bold"/>
                  <a:sym typeface="DM Sans Bold"/>
                </a:rPr>
                <a:t>Proprietary / RDS only</a:t>
              </a:r>
            </a:p>
          </p:txBody>
        </p:sp>
        <p:sp>
          <p:nvSpPr>
            <p:cNvPr name="TextBox 29" id="29"/>
            <p:cNvSpPr txBox="true"/>
            <p:nvPr/>
          </p:nvSpPr>
          <p:spPr>
            <a:xfrm rot="0">
              <a:off x="11125" y="437088"/>
              <a:ext cx="3117603" cy="252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GM</a:t>
              </a:r>
            </a:p>
          </p:txBody>
        </p:sp>
      </p:grpSp>
      <p:sp>
        <p:nvSpPr>
          <p:cNvPr name="Freeform 30" id="30"/>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10"/>
            <a:stretch>
              <a:fillRect l="0" t="0" r="0" b="0"/>
            </a:stretch>
          </a:blipFill>
        </p:spPr>
      </p:sp>
      <p:sp>
        <p:nvSpPr>
          <p:cNvPr name="TextBox 31" id="31"/>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0" y="0"/>
            <a:ext cx="6949251" cy="10287000"/>
            <a:chOff x="0" y="0"/>
            <a:chExt cx="1076621" cy="1593725"/>
          </a:xfrm>
        </p:grpSpPr>
        <p:sp>
          <p:nvSpPr>
            <p:cNvPr name="Freeform 4" id="4"/>
            <p:cNvSpPr/>
            <p:nvPr/>
          </p:nvSpPr>
          <p:spPr>
            <a:xfrm flipH="false" flipV="false" rot="0">
              <a:off x="0" y="0"/>
              <a:ext cx="1076621" cy="1593725"/>
            </a:xfrm>
            <a:custGeom>
              <a:avLst/>
              <a:gdLst/>
              <a:ahLst/>
              <a:cxnLst/>
              <a:rect r="r" b="b" t="t" l="l"/>
              <a:pathLst>
                <a:path h="1593725" w="1076621">
                  <a:moveTo>
                    <a:pt x="0" y="0"/>
                  </a:moveTo>
                  <a:lnTo>
                    <a:pt x="1076621" y="0"/>
                  </a:lnTo>
                  <a:lnTo>
                    <a:pt x="1076621" y="1593725"/>
                  </a:lnTo>
                  <a:lnTo>
                    <a:pt x="0" y="1593725"/>
                  </a:lnTo>
                  <a:close/>
                </a:path>
              </a:pathLst>
            </a:custGeom>
            <a:blipFill>
              <a:blip r:embed="rId3"/>
              <a:stretch>
                <a:fillRect l="-48686" t="0" r="-48686" b="0"/>
              </a:stretch>
            </a:blipFill>
          </p:spPr>
        </p:sp>
      </p:grpSp>
      <p:sp>
        <p:nvSpPr>
          <p:cNvPr name="TextBox 5" id="5"/>
          <p:cNvSpPr txBox="true"/>
          <p:nvPr/>
        </p:nvSpPr>
        <p:spPr>
          <a:xfrm rot="0">
            <a:off x="8029837" y="1114425"/>
            <a:ext cx="9469508" cy="856180"/>
          </a:xfrm>
          <a:prstGeom prst="rect">
            <a:avLst/>
          </a:prstGeom>
        </p:spPr>
        <p:txBody>
          <a:bodyPr anchor="t" rtlCol="false" tIns="0" lIns="0" bIns="0" rIns="0">
            <a:spAutoFit/>
          </a:bodyPr>
          <a:lstStyle/>
          <a:p>
            <a:pPr algn="l">
              <a:lnSpc>
                <a:spcPts val="6327"/>
              </a:lnSpc>
            </a:pPr>
            <a:r>
              <a:rPr lang="en-US" sz="6203" b="true">
                <a:solidFill>
                  <a:srgbClr val="000000"/>
                </a:solidFill>
                <a:latin typeface="Public Sans 1 Medium"/>
                <a:ea typeface="Public Sans 1 Medium"/>
                <a:cs typeface="Public Sans 1 Medium"/>
                <a:sym typeface="Public Sans 1 Medium"/>
              </a:rPr>
              <a:t>WHAT DOES RBDS DO?</a:t>
            </a:r>
          </a:p>
        </p:txBody>
      </p:sp>
      <p:sp>
        <p:nvSpPr>
          <p:cNvPr name="TextBox 6" id="6"/>
          <p:cNvSpPr txBox="true"/>
          <p:nvPr/>
        </p:nvSpPr>
        <p:spPr>
          <a:xfrm rot="0">
            <a:off x="8029837" y="2395902"/>
            <a:ext cx="8653329" cy="3505674"/>
          </a:xfrm>
          <a:prstGeom prst="rect">
            <a:avLst/>
          </a:prstGeom>
        </p:spPr>
        <p:txBody>
          <a:bodyPr anchor="t" rtlCol="false" tIns="0" lIns="0" bIns="0" rIns="0">
            <a:spAutoFit/>
          </a:bodyPr>
          <a:lstStyle/>
          <a:p>
            <a:pPr algn="l" marL="0" indent="0" lvl="0">
              <a:lnSpc>
                <a:spcPts val="3123"/>
              </a:lnSpc>
              <a:spcBef>
                <a:spcPct val="0"/>
              </a:spcBef>
            </a:pPr>
            <a:r>
              <a:rPr lang="en-US" sz="2231">
                <a:solidFill>
                  <a:srgbClr val="000000"/>
                </a:solidFill>
                <a:latin typeface="DM Sans"/>
                <a:ea typeface="DM Sans"/>
                <a:cs typeface="DM Sans"/>
                <a:sym typeface="DM Sans"/>
              </a:rPr>
              <a:t>It</a:t>
            </a:r>
            <a:r>
              <a:rPr lang="en-US" sz="2231" strike="noStrike" u="none">
                <a:solidFill>
                  <a:srgbClr val="000000"/>
                </a:solidFill>
                <a:latin typeface="DM Sans"/>
                <a:ea typeface="DM Sans"/>
                <a:cs typeface="DM Sans"/>
                <a:sym typeface="DM Sans"/>
              </a:rPr>
              <a:t> </a:t>
            </a:r>
            <a:r>
              <a:rPr lang="en-US" sz="2231" strike="noStrike" u="none">
                <a:solidFill>
                  <a:srgbClr val="000000"/>
                </a:solidFill>
                <a:latin typeface="DM Sans"/>
                <a:ea typeface="DM Sans"/>
                <a:cs typeface="DM Sans"/>
                <a:sym typeface="DM Sans"/>
              </a:rPr>
              <a:t>p</a:t>
            </a:r>
            <a:r>
              <a:rPr lang="en-US" sz="2231" strike="noStrike" u="none">
                <a:solidFill>
                  <a:srgbClr val="000000"/>
                </a:solidFill>
                <a:latin typeface="DM Sans"/>
                <a:ea typeface="DM Sans"/>
                <a:cs typeface="DM Sans"/>
                <a:sym typeface="DM Sans"/>
              </a:rPr>
              <a:t>uts</a:t>
            </a:r>
            <a:r>
              <a:rPr lang="en-US" sz="2231" strike="noStrike" u="none">
                <a:solidFill>
                  <a:srgbClr val="000000"/>
                </a:solidFill>
                <a:latin typeface="DM Sans"/>
                <a:ea typeface="DM Sans"/>
                <a:cs typeface="DM Sans"/>
                <a:sym typeface="DM Sans"/>
              </a:rPr>
              <a:t> dat</a:t>
            </a:r>
            <a:r>
              <a:rPr lang="en-US" sz="2231" strike="noStrike" u="none">
                <a:solidFill>
                  <a:srgbClr val="000000"/>
                </a:solidFill>
                <a:latin typeface="DM Sans"/>
                <a:ea typeface="DM Sans"/>
                <a:cs typeface="DM Sans"/>
                <a:sym typeface="DM Sans"/>
              </a:rPr>
              <a:t>a</a:t>
            </a:r>
            <a:r>
              <a:rPr lang="en-US" sz="2231" strike="noStrike" u="none">
                <a:solidFill>
                  <a:srgbClr val="000000"/>
                </a:solidFill>
                <a:latin typeface="DM Sans"/>
                <a:ea typeface="DM Sans"/>
                <a:cs typeface="DM Sans"/>
                <a:sym typeface="DM Sans"/>
              </a:rPr>
              <a:t> on</a:t>
            </a:r>
            <a:r>
              <a:rPr lang="en-US" sz="2231" strike="noStrike" u="none">
                <a:solidFill>
                  <a:srgbClr val="000000"/>
                </a:solidFill>
                <a:latin typeface="DM Sans"/>
                <a:ea typeface="DM Sans"/>
                <a:cs typeface="DM Sans"/>
                <a:sym typeface="DM Sans"/>
              </a:rPr>
              <a:t> your FM signal. Your radio reads it and shows you things — the station name, what song is playing, the format, the time. It's how your car knows you're listening to WLCW instead of just seeing "100.1."</a:t>
            </a:r>
          </a:p>
          <a:p>
            <a:pPr algn="l" marL="0" indent="0" lvl="0">
              <a:lnSpc>
                <a:spcPts val="3123"/>
              </a:lnSpc>
              <a:spcBef>
                <a:spcPct val="0"/>
              </a:spcBef>
            </a:pPr>
          </a:p>
          <a:p>
            <a:pPr algn="l" marL="0" indent="0" lvl="0">
              <a:lnSpc>
                <a:spcPts val="3123"/>
              </a:lnSpc>
              <a:spcBef>
                <a:spcPct val="0"/>
              </a:spcBef>
            </a:pPr>
            <a:r>
              <a:rPr lang="en-US" sz="2231" strike="noStrike" u="none">
                <a:solidFill>
                  <a:srgbClr val="000000"/>
                </a:solidFill>
                <a:latin typeface="DM Sans"/>
                <a:ea typeface="DM Sans"/>
                <a:cs typeface="DM Sans"/>
                <a:sym typeface="DM Sans"/>
              </a:rPr>
              <a:t>It does this by piggybacking 1,187.5 bps of data on a 57 kHz subcarrier -- silent, automatic, and invisible until something breaks.</a:t>
            </a:r>
          </a:p>
          <a:p>
            <a:pPr algn="l" marL="0" indent="0" lvl="0">
              <a:lnSpc>
                <a:spcPts val="3123"/>
              </a:lnSpc>
              <a:spcBef>
                <a:spcPct val="0"/>
              </a:spcBef>
            </a:pPr>
          </a:p>
        </p:txBody>
      </p:sp>
      <p:sp>
        <p:nvSpPr>
          <p:cNvPr name="TextBox 7" id="7"/>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
        <p:nvSpPr>
          <p:cNvPr name="Freeform 8" id="8"/>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4"/>
            <a:stretch>
              <a:fillRect l="0" t="0" r="0" b="0"/>
            </a:stretch>
          </a:blipFill>
        </p:spPr>
      </p:sp>
      <p:sp>
        <p:nvSpPr>
          <p:cNvPr name="TextBox 9" id="9"/>
          <p:cNvSpPr txBox="true"/>
          <p:nvPr/>
        </p:nvSpPr>
        <p:spPr>
          <a:xfrm rot="0">
            <a:off x="15395823" y="99121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C1C1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9222" r="0" b="-9222"/>
            </a:stretch>
          </a:blipFill>
        </p:spPr>
      </p:sp>
      <p:grpSp>
        <p:nvGrpSpPr>
          <p:cNvPr name="Group 3" id="3"/>
          <p:cNvGrpSpPr/>
          <p:nvPr/>
        </p:nvGrpSpPr>
        <p:grpSpPr>
          <a:xfrm rot="0">
            <a:off x="1028700" y="4750145"/>
            <a:ext cx="3323219" cy="2385461"/>
            <a:chOff x="0" y="0"/>
            <a:chExt cx="1406650" cy="1009717"/>
          </a:xfrm>
        </p:grpSpPr>
        <p:sp>
          <p:nvSpPr>
            <p:cNvPr name="Freeform 4" id="4"/>
            <p:cNvSpPr/>
            <p:nvPr/>
          </p:nvSpPr>
          <p:spPr>
            <a:xfrm flipH="false" flipV="false" rot="0">
              <a:off x="0" y="0"/>
              <a:ext cx="1406650" cy="1009717"/>
            </a:xfrm>
            <a:custGeom>
              <a:avLst/>
              <a:gdLst/>
              <a:ahLst/>
              <a:cxnLst/>
              <a:rect r="r" b="b" t="t" l="l"/>
              <a:pathLst>
                <a:path h="1009717" w="1406650">
                  <a:moveTo>
                    <a:pt x="37274" y="0"/>
                  </a:moveTo>
                  <a:lnTo>
                    <a:pt x="1369376" y="0"/>
                  </a:lnTo>
                  <a:cubicBezTo>
                    <a:pt x="1379262" y="0"/>
                    <a:pt x="1388743" y="3927"/>
                    <a:pt x="1395733" y="10917"/>
                  </a:cubicBezTo>
                  <a:cubicBezTo>
                    <a:pt x="1402723" y="17908"/>
                    <a:pt x="1406650" y="27389"/>
                    <a:pt x="1406650" y="37274"/>
                  </a:cubicBezTo>
                  <a:lnTo>
                    <a:pt x="1406650" y="972442"/>
                  </a:lnTo>
                  <a:cubicBezTo>
                    <a:pt x="1406650" y="993028"/>
                    <a:pt x="1389962" y="1009717"/>
                    <a:pt x="1369376" y="1009717"/>
                  </a:cubicBezTo>
                  <a:lnTo>
                    <a:pt x="37274" y="1009717"/>
                  </a:lnTo>
                  <a:cubicBezTo>
                    <a:pt x="16688" y="1009717"/>
                    <a:pt x="0" y="993028"/>
                    <a:pt x="0" y="972442"/>
                  </a:cubicBezTo>
                  <a:lnTo>
                    <a:pt x="0" y="37274"/>
                  </a:lnTo>
                  <a:cubicBezTo>
                    <a:pt x="0" y="16688"/>
                    <a:pt x="16688" y="0"/>
                    <a:pt x="37274" y="0"/>
                  </a:cubicBezTo>
                  <a:close/>
                </a:path>
              </a:pathLst>
            </a:custGeom>
            <a:solidFill>
              <a:srgbClr val="FFFFFF"/>
            </a:solidFill>
          </p:spPr>
        </p:sp>
        <p:sp>
          <p:nvSpPr>
            <p:cNvPr name="TextBox 5" id="5"/>
            <p:cNvSpPr txBox="true"/>
            <p:nvPr/>
          </p:nvSpPr>
          <p:spPr>
            <a:xfrm>
              <a:off x="0" y="-19050"/>
              <a:ext cx="1406650" cy="1028767"/>
            </a:xfrm>
            <a:prstGeom prst="rect">
              <a:avLst/>
            </a:prstGeom>
          </p:spPr>
          <p:txBody>
            <a:bodyPr anchor="ctr" rtlCol="false" tIns="50800" lIns="50800" bIns="50800" rIns="50800"/>
            <a:lstStyle/>
            <a:p>
              <a:pPr algn="ctr">
                <a:lnSpc>
                  <a:spcPts val="2339"/>
                </a:lnSpc>
              </a:pPr>
            </a:p>
          </p:txBody>
        </p:sp>
      </p:grpSp>
      <p:grpSp>
        <p:nvGrpSpPr>
          <p:cNvPr name="Group 6" id="6"/>
          <p:cNvGrpSpPr/>
          <p:nvPr/>
        </p:nvGrpSpPr>
        <p:grpSpPr>
          <a:xfrm rot="0">
            <a:off x="7483987" y="4786179"/>
            <a:ext cx="3323219" cy="2252652"/>
            <a:chOff x="0" y="0"/>
            <a:chExt cx="1406650" cy="953502"/>
          </a:xfrm>
        </p:grpSpPr>
        <p:sp>
          <p:nvSpPr>
            <p:cNvPr name="Freeform 7" id="7"/>
            <p:cNvSpPr/>
            <p:nvPr/>
          </p:nvSpPr>
          <p:spPr>
            <a:xfrm flipH="false" flipV="false" rot="0">
              <a:off x="0" y="0"/>
              <a:ext cx="1406650" cy="953501"/>
            </a:xfrm>
            <a:custGeom>
              <a:avLst/>
              <a:gdLst/>
              <a:ahLst/>
              <a:cxnLst/>
              <a:rect r="r" b="b" t="t" l="l"/>
              <a:pathLst>
                <a:path h="953501" w="1406650">
                  <a:moveTo>
                    <a:pt x="37274" y="0"/>
                  </a:moveTo>
                  <a:lnTo>
                    <a:pt x="1369376" y="0"/>
                  </a:lnTo>
                  <a:cubicBezTo>
                    <a:pt x="1379262" y="0"/>
                    <a:pt x="1388743" y="3927"/>
                    <a:pt x="1395733" y="10917"/>
                  </a:cubicBezTo>
                  <a:cubicBezTo>
                    <a:pt x="1402723" y="17908"/>
                    <a:pt x="1406650" y="27389"/>
                    <a:pt x="1406650" y="37274"/>
                  </a:cubicBezTo>
                  <a:lnTo>
                    <a:pt x="1406650" y="916227"/>
                  </a:lnTo>
                  <a:cubicBezTo>
                    <a:pt x="1406650" y="936813"/>
                    <a:pt x="1389962" y="953501"/>
                    <a:pt x="1369376" y="953501"/>
                  </a:cubicBezTo>
                  <a:lnTo>
                    <a:pt x="37274" y="953501"/>
                  </a:lnTo>
                  <a:cubicBezTo>
                    <a:pt x="16688" y="953501"/>
                    <a:pt x="0" y="936813"/>
                    <a:pt x="0" y="916227"/>
                  </a:cubicBezTo>
                  <a:lnTo>
                    <a:pt x="0" y="37274"/>
                  </a:lnTo>
                  <a:cubicBezTo>
                    <a:pt x="0" y="16688"/>
                    <a:pt x="16688" y="0"/>
                    <a:pt x="37274" y="0"/>
                  </a:cubicBezTo>
                  <a:close/>
                </a:path>
              </a:pathLst>
            </a:custGeom>
            <a:solidFill>
              <a:srgbClr val="FFFFFF"/>
            </a:solidFill>
          </p:spPr>
        </p:sp>
        <p:sp>
          <p:nvSpPr>
            <p:cNvPr name="TextBox 8" id="8"/>
            <p:cNvSpPr txBox="true"/>
            <p:nvPr/>
          </p:nvSpPr>
          <p:spPr>
            <a:xfrm>
              <a:off x="0" y="-19050"/>
              <a:ext cx="1406650" cy="972552"/>
            </a:xfrm>
            <a:prstGeom prst="rect">
              <a:avLst/>
            </a:prstGeom>
          </p:spPr>
          <p:txBody>
            <a:bodyPr anchor="ctr" rtlCol="false" tIns="50800" lIns="50800" bIns="50800" rIns="50800"/>
            <a:lstStyle/>
            <a:p>
              <a:pPr algn="ctr">
                <a:lnSpc>
                  <a:spcPts val="2339"/>
                </a:lnSpc>
              </a:pPr>
            </a:p>
          </p:txBody>
        </p:sp>
      </p:grpSp>
      <p:grpSp>
        <p:nvGrpSpPr>
          <p:cNvPr name="Group 9" id="9"/>
          <p:cNvGrpSpPr/>
          <p:nvPr/>
        </p:nvGrpSpPr>
        <p:grpSpPr>
          <a:xfrm rot="0">
            <a:off x="13777305" y="4786179"/>
            <a:ext cx="3323219" cy="2901878"/>
            <a:chOff x="0" y="0"/>
            <a:chExt cx="1406650" cy="1228305"/>
          </a:xfrm>
        </p:grpSpPr>
        <p:sp>
          <p:nvSpPr>
            <p:cNvPr name="Freeform 10" id="10"/>
            <p:cNvSpPr/>
            <p:nvPr/>
          </p:nvSpPr>
          <p:spPr>
            <a:xfrm flipH="false" flipV="false" rot="0">
              <a:off x="0" y="0"/>
              <a:ext cx="1406650" cy="1228305"/>
            </a:xfrm>
            <a:custGeom>
              <a:avLst/>
              <a:gdLst/>
              <a:ahLst/>
              <a:cxnLst/>
              <a:rect r="r" b="b" t="t" l="l"/>
              <a:pathLst>
                <a:path h="1228305" w="1406650">
                  <a:moveTo>
                    <a:pt x="37274" y="0"/>
                  </a:moveTo>
                  <a:lnTo>
                    <a:pt x="1369376" y="0"/>
                  </a:lnTo>
                  <a:cubicBezTo>
                    <a:pt x="1379262" y="0"/>
                    <a:pt x="1388743" y="3927"/>
                    <a:pt x="1395733" y="10917"/>
                  </a:cubicBezTo>
                  <a:cubicBezTo>
                    <a:pt x="1402723" y="17908"/>
                    <a:pt x="1406650" y="27389"/>
                    <a:pt x="1406650" y="37274"/>
                  </a:cubicBezTo>
                  <a:lnTo>
                    <a:pt x="1406650" y="1191031"/>
                  </a:lnTo>
                  <a:cubicBezTo>
                    <a:pt x="1406650" y="1211617"/>
                    <a:pt x="1389962" y="1228305"/>
                    <a:pt x="1369376" y="1228305"/>
                  </a:cubicBezTo>
                  <a:lnTo>
                    <a:pt x="37274" y="1228305"/>
                  </a:lnTo>
                  <a:cubicBezTo>
                    <a:pt x="27389" y="1228305"/>
                    <a:pt x="17908" y="1224378"/>
                    <a:pt x="10917" y="1217388"/>
                  </a:cubicBezTo>
                  <a:cubicBezTo>
                    <a:pt x="3927" y="1210398"/>
                    <a:pt x="0" y="1200917"/>
                    <a:pt x="0" y="1191031"/>
                  </a:cubicBezTo>
                  <a:lnTo>
                    <a:pt x="0" y="37274"/>
                  </a:lnTo>
                  <a:cubicBezTo>
                    <a:pt x="0" y="16688"/>
                    <a:pt x="16688" y="0"/>
                    <a:pt x="37274" y="0"/>
                  </a:cubicBezTo>
                  <a:close/>
                </a:path>
              </a:pathLst>
            </a:custGeom>
            <a:solidFill>
              <a:srgbClr val="FFFFFF"/>
            </a:solidFill>
          </p:spPr>
        </p:sp>
        <p:sp>
          <p:nvSpPr>
            <p:cNvPr name="TextBox 11" id="11"/>
            <p:cNvSpPr txBox="true"/>
            <p:nvPr/>
          </p:nvSpPr>
          <p:spPr>
            <a:xfrm>
              <a:off x="0" y="-19050"/>
              <a:ext cx="1406650" cy="1247355"/>
            </a:xfrm>
            <a:prstGeom prst="rect">
              <a:avLst/>
            </a:prstGeom>
          </p:spPr>
          <p:txBody>
            <a:bodyPr anchor="ctr" rtlCol="false" tIns="50800" lIns="50800" bIns="50800" rIns="50800"/>
            <a:lstStyle/>
            <a:p>
              <a:pPr algn="ctr">
                <a:lnSpc>
                  <a:spcPts val="2339"/>
                </a:lnSpc>
              </a:pPr>
            </a:p>
          </p:txBody>
        </p:sp>
      </p:grpSp>
      <p:sp>
        <p:nvSpPr>
          <p:cNvPr name="Freeform 12" id="12"/>
          <p:cNvSpPr/>
          <p:nvPr/>
        </p:nvSpPr>
        <p:spPr>
          <a:xfrm flipH="false" flipV="false" rot="0">
            <a:off x="1937279" y="4973820"/>
            <a:ext cx="1506061" cy="1506061"/>
          </a:xfrm>
          <a:custGeom>
            <a:avLst/>
            <a:gdLst/>
            <a:ahLst/>
            <a:cxnLst/>
            <a:rect r="r" b="b" t="t" l="l"/>
            <a:pathLst>
              <a:path h="1506061" w="1506061">
                <a:moveTo>
                  <a:pt x="0" y="0"/>
                </a:moveTo>
                <a:lnTo>
                  <a:pt x="1506061" y="0"/>
                </a:lnTo>
                <a:lnTo>
                  <a:pt x="1506061" y="1506061"/>
                </a:lnTo>
                <a:lnTo>
                  <a:pt x="0" y="15060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4351919" y="5454735"/>
            <a:ext cx="3132260" cy="544230"/>
          </a:xfrm>
          <a:custGeom>
            <a:avLst/>
            <a:gdLst/>
            <a:ahLst/>
            <a:cxnLst/>
            <a:rect r="r" b="b" t="t" l="l"/>
            <a:pathLst>
              <a:path h="544230" w="3132260">
                <a:moveTo>
                  <a:pt x="0" y="0"/>
                </a:moveTo>
                <a:lnTo>
                  <a:pt x="3132260" y="0"/>
                </a:lnTo>
                <a:lnTo>
                  <a:pt x="3132260" y="544231"/>
                </a:lnTo>
                <a:lnTo>
                  <a:pt x="0" y="5442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038186" y="4866978"/>
            <a:ext cx="589231" cy="587757"/>
          </a:xfrm>
          <a:custGeom>
            <a:avLst/>
            <a:gdLst/>
            <a:ahLst/>
            <a:cxnLst/>
            <a:rect r="r" b="b" t="t" l="l"/>
            <a:pathLst>
              <a:path h="587757" w="589231">
                <a:moveTo>
                  <a:pt x="0" y="0"/>
                </a:moveTo>
                <a:lnTo>
                  <a:pt x="589230" y="0"/>
                </a:lnTo>
                <a:lnTo>
                  <a:pt x="589230" y="587757"/>
                </a:lnTo>
                <a:lnTo>
                  <a:pt x="0" y="5877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0807206" y="5398646"/>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1028700" y="1816673"/>
            <a:ext cx="3323219" cy="2385461"/>
            <a:chOff x="0" y="0"/>
            <a:chExt cx="1406650" cy="1009717"/>
          </a:xfrm>
        </p:grpSpPr>
        <p:sp>
          <p:nvSpPr>
            <p:cNvPr name="Freeform 17" id="17"/>
            <p:cNvSpPr/>
            <p:nvPr/>
          </p:nvSpPr>
          <p:spPr>
            <a:xfrm flipH="false" flipV="false" rot="0">
              <a:off x="0" y="0"/>
              <a:ext cx="1406650" cy="1009717"/>
            </a:xfrm>
            <a:custGeom>
              <a:avLst/>
              <a:gdLst/>
              <a:ahLst/>
              <a:cxnLst/>
              <a:rect r="r" b="b" t="t" l="l"/>
              <a:pathLst>
                <a:path h="1009717" w="1406650">
                  <a:moveTo>
                    <a:pt x="37274" y="0"/>
                  </a:moveTo>
                  <a:lnTo>
                    <a:pt x="1369376" y="0"/>
                  </a:lnTo>
                  <a:cubicBezTo>
                    <a:pt x="1379262" y="0"/>
                    <a:pt x="1388743" y="3927"/>
                    <a:pt x="1395733" y="10917"/>
                  </a:cubicBezTo>
                  <a:cubicBezTo>
                    <a:pt x="1402723" y="17908"/>
                    <a:pt x="1406650" y="27389"/>
                    <a:pt x="1406650" y="37274"/>
                  </a:cubicBezTo>
                  <a:lnTo>
                    <a:pt x="1406650" y="972442"/>
                  </a:lnTo>
                  <a:cubicBezTo>
                    <a:pt x="1406650" y="993028"/>
                    <a:pt x="1389962" y="1009717"/>
                    <a:pt x="1369376" y="1009717"/>
                  </a:cubicBezTo>
                  <a:lnTo>
                    <a:pt x="37274" y="1009717"/>
                  </a:lnTo>
                  <a:cubicBezTo>
                    <a:pt x="16688" y="1009717"/>
                    <a:pt x="0" y="993028"/>
                    <a:pt x="0" y="972442"/>
                  </a:cubicBezTo>
                  <a:lnTo>
                    <a:pt x="0" y="37274"/>
                  </a:lnTo>
                  <a:cubicBezTo>
                    <a:pt x="0" y="16688"/>
                    <a:pt x="16688" y="0"/>
                    <a:pt x="37274" y="0"/>
                  </a:cubicBezTo>
                  <a:close/>
                </a:path>
              </a:pathLst>
            </a:custGeom>
            <a:solidFill>
              <a:srgbClr val="FFFFFF"/>
            </a:solidFill>
          </p:spPr>
        </p:sp>
        <p:sp>
          <p:nvSpPr>
            <p:cNvPr name="TextBox 18" id="18"/>
            <p:cNvSpPr txBox="true"/>
            <p:nvPr/>
          </p:nvSpPr>
          <p:spPr>
            <a:xfrm>
              <a:off x="0" y="-19050"/>
              <a:ext cx="1406650" cy="1028767"/>
            </a:xfrm>
            <a:prstGeom prst="rect">
              <a:avLst/>
            </a:prstGeom>
          </p:spPr>
          <p:txBody>
            <a:bodyPr anchor="ctr" rtlCol="false" tIns="50800" lIns="50800" bIns="50800" rIns="50800"/>
            <a:lstStyle/>
            <a:p>
              <a:pPr algn="ctr">
                <a:lnSpc>
                  <a:spcPts val="2339"/>
                </a:lnSpc>
              </a:pPr>
            </a:p>
          </p:txBody>
        </p:sp>
      </p:grpSp>
      <p:sp>
        <p:nvSpPr>
          <p:cNvPr name="Freeform 19" id="19"/>
          <p:cNvSpPr/>
          <p:nvPr/>
        </p:nvSpPr>
        <p:spPr>
          <a:xfrm flipH="false" flipV="false" rot="0">
            <a:off x="2096431" y="2262877"/>
            <a:ext cx="1187756" cy="1187756"/>
          </a:xfrm>
          <a:custGeom>
            <a:avLst/>
            <a:gdLst/>
            <a:ahLst/>
            <a:cxnLst/>
            <a:rect r="r" b="b" t="t" l="l"/>
            <a:pathLst>
              <a:path h="1187756" w="1187756">
                <a:moveTo>
                  <a:pt x="0" y="0"/>
                </a:moveTo>
                <a:lnTo>
                  <a:pt x="1187757" y="0"/>
                </a:lnTo>
                <a:lnTo>
                  <a:pt x="1187757" y="1187756"/>
                </a:lnTo>
                <a:lnTo>
                  <a:pt x="0" y="11877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20" id="20"/>
          <p:cNvGrpSpPr/>
          <p:nvPr/>
        </p:nvGrpSpPr>
        <p:grpSpPr>
          <a:xfrm rot="0">
            <a:off x="1028700" y="7688056"/>
            <a:ext cx="3323219" cy="2385461"/>
            <a:chOff x="0" y="0"/>
            <a:chExt cx="1406650" cy="1009717"/>
          </a:xfrm>
        </p:grpSpPr>
        <p:sp>
          <p:nvSpPr>
            <p:cNvPr name="Freeform 21" id="21"/>
            <p:cNvSpPr/>
            <p:nvPr/>
          </p:nvSpPr>
          <p:spPr>
            <a:xfrm flipH="false" flipV="false" rot="0">
              <a:off x="0" y="0"/>
              <a:ext cx="1406650" cy="1009717"/>
            </a:xfrm>
            <a:custGeom>
              <a:avLst/>
              <a:gdLst/>
              <a:ahLst/>
              <a:cxnLst/>
              <a:rect r="r" b="b" t="t" l="l"/>
              <a:pathLst>
                <a:path h="1009717" w="1406650">
                  <a:moveTo>
                    <a:pt x="37274" y="0"/>
                  </a:moveTo>
                  <a:lnTo>
                    <a:pt x="1369376" y="0"/>
                  </a:lnTo>
                  <a:cubicBezTo>
                    <a:pt x="1379262" y="0"/>
                    <a:pt x="1388743" y="3927"/>
                    <a:pt x="1395733" y="10917"/>
                  </a:cubicBezTo>
                  <a:cubicBezTo>
                    <a:pt x="1402723" y="17908"/>
                    <a:pt x="1406650" y="27389"/>
                    <a:pt x="1406650" y="37274"/>
                  </a:cubicBezTo>
                  <a:lnTo>
                    <a:pt x="1406650" y="972442"/>
                  </a:lnTo>
                  <a:cubicBezTo>
                    <a:pt x="1406650" y="993028"/>
                    <a:pt x="1389962" y="1009717"/>
                    <a:pt x="1369376" y="1009717"/>
                  </a:cubicBezTo>
                  <a:lnTo>
                    <a:pt x="37274" y="1009717"/>
                  </a:lnTo>
                  <a:cubicBezTo>
                    <a:pt x="16688" y="1009717"/>
                    <a:pt x="0" y="993028"/>
                    <a:pt x="0" y="972442"/>
                  </a:cubicBezTo>
                  <a:lnTo>
                    <a:pt x="0" y="37274"/>
                  </a:lnTo>
                  <a:cubicBezTo>
                    <a:pt x="0" y="16688"/>
                    <a:pt x="16688" y="0"/>
                    <a:pt x="37274" y="0"/>
                  </a:cubicBezTo>
                  <a:close/>
                </a:path>
              </a:pathLst>
            </a:custGeom>
            <a:solidFill>
              <a:srgbClr val="FFFFFF"/>
            </a:solidFill>
          </p:spPr>
        </p:sp>
        <p:sp>
          <p:nvSpPr>
            <p:cNvPr name="TextBox 22" id="22"/>
            <p:cNvSpPr txBox="true"/>
            <p:nvPr/>
          </p:nvSpPr>
          <p:spPr>
            <a:xfrm>
              <a:off x="0" y="-19050"/>
              <a:ext cx="1406650" cy="1028767"/>
            </a:xfrm>
            <a:prstGeom prst="rect">
              <a:avLst/>
            </a:prstGeom>
          </p:spPr>
          <p:txBody>
            <a:bodyPr anchor="ctr" rtlCol="false" tIns="50800" lIns="50800" bIns="50800" rIns="50800"/>
            <a:lstStyle/>
            <a:p>
              <a:pPr algn="ctr">
                <a:lnSpc>
                  <a:spcPts val="2339"/>
                </a:lnSpc>
              </a:pPr>
            </a:p>
          </p:txBody>
        </p:sp>
      </p:grpSp>
      <p:sp>
        <p:nvSpPr>
          <p:cNvPr name="Freeform 23" id="23"/>
          <p:cNvSpPr/>
          <p:nvPr/>
        </p:nvSpPr>
        <p:spPr>
          <a:xfrm flipH="false" flipV="false" rot="0">
            <a:off x="1596415" y="8512188"/>
            <a:ext cx="2187788" cy="737198"/>
          </a:xfrm>
          <a:custGeom>
            <a:avLst/>
            <a:gdLst/>
            <a:ahLst/>
            <a:cxnLst/>
            <a:rect r="r" b="b" t="t" l="l"/>
            <a:pathLst>
              <a:path h="737198" w="2187788">
                <a:moveTo>
                  <a:pt x="0" y="0"/>
                </a:moveTo>
                <a:lnTo>
                  <a:pt x="2187789" y="0"/>
                </a:lnTo>
                <a:lnTo>
                  <a:pt x="2187789" y="737198"/>
                </a:lnTo>
                <a:lnTo>
                  <a:pt x="0" y="73719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1695995">
            <a:off x="4576564" y="3564716"/>
            <a:ext cx="3132260" cy="544230"/>
          </a:xfrm>
          <a:custGeom>
            <a:avLst/>
            <a:gdLst/>
            <a:ahLst/>
            <a:cxnLst/>
            <a:rect r="r" b="b" t="t" l="l"/>
            <a:pathLst>
              <a:path h="544230" w="3132260">
                <a:moveTo>
                  <a:pt x="0" y="0"/>
                </a:moveTo>
                <a:lnTo>
                  <a:pt x="3132260" y="0"/>
                </a:lnTo>
                <a:lnTo>
                  <a:pt x="3132260" y="544230"/>
                </a:lnTo>
                <a:lnTo>
                  <a:pt x="0" y="5442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true" rot="-1687263">
            <a:off x="4575294" y="7760225"/>
            <a:ext cx="3132260" cy="544230"/>
          </a:xfrm>
          <a:custGeom>
            <a:avLst/>
            <a:gdLst/>
            <a:ahLst/>
            <a:cxnLst/>
            <a:rect r="r" b="b" t="t" l="l"/>
            <a:pathLst>
              <a:path h="544230" w="3132260">
                <a:moveTo>
                  <a:pt x="0" y="544230"/>
                </a:moveTo>
                <a:lnTo>
                  <a:pt x="3132260" y="544230"/>
                </a:lnTo>
                <a:lnTo>
                  <a:pt x="3132260" y="0"/>
                </a:lnTo>
                <a:lnTo>
                  <a:pt x="0" y="0"/>
                </a:lnTo>
                <a:lnTo>
                  <a:pt x="0" y="54423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6" id="26"/>
          <p:cNvGrpSpPr/>
          <p:nvPr/>
        </p:nvGrpSpPr>
        <p:grpSpPr>
          <a:xfrm rot="0">
            <a:off x="1028700" y="694120"/>
            <a:ext cx="16230600" cy="941578"/>
            <a:chOff x="0" y="0"/>
            <a:chExt cx="21640800" cy="1255437"/>
          </a:xfrm>
        </p:grpSpPr>
        <p:sp>
          <p:nvSpPr>
            <p:cNvPr name="TextBox 27" id="27"/>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r>
                <a:rPr lang="en-US" sz="2600">
                  <a:solidFill>
                    <a:srgbClr val="FFFFFF"/>
                  </a:solidFill>
                  <a:latin typeface="Aileron"/>
                  <a:ea typeface="Aileron"/>
                  <a:cs typeface="Aileron"/>
                  <a:sym typeface="Aileron"/>
                </a:rPr>
                <a:t>YOU HAVE TO GIVE IT INPUT LIKE JOHNNY 5</a:t>
              </a:r>
            </a:p>
          </p:txBody>
        </p:sp>
        <p:sp>
          <p:nvSpPr>
            <p:cNvPr name="TextBox 28" id="28"/>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T</a:t>
              </a:r>
              <a:r>
                <a:rPr lang="en-US" b="true" sz="3600" spc="-72">
                  <a:solidFill>
                    <a:srgbClr val="FFFFFF"/>
                  </a:solidFill>
                  <a:latin typeface="Aileron Heavy"/>
                  <a:ea typeface="Aileron Heavy"/>
                  <a:cs typeface="Aileron Heavy"/>
                  <a:sym typeface="Aileron Heavy"/>
                </a:rPr>
                <a:t>HE ENCODER DOESN'T KNOW WHAT'S PLAYING</a:t>
              </a:r>
            </a:p>
          </p:txBody>
        </p:sp>
      </p:grpSp>
      <p:grpSp>
        <p:nvGrpSpPr>
          <p:cNvPr name="Group 29" id="29"/>
          <p:cNvGrpSpPr/>
          <p:nvPr/>
        </p:nvGrpSpPr>
        <p:grpSpPr>
          <a:xfrm rot="0">
            <a:off x="7865179" y="5019508"/>
            <a:ext cx="2423666" cy="1669459"/>
            <a:chOff x="0" y="0"/>
            <a:chExt cx="3231555" cy="2225945"/>
          </a:xfrm>
        </p:grpSpPr>
        <p:sp>
          <p:nvSpPr>
            <p:cNvPr name="TextBox 30" id="30"/>
            <p:cNvSpPr txBox="true"/>
            <p:nvPr/>
          </p:nvSpPr>
          <p:spPr>
            <a:xfrm rot="0">
              <a:off x="0" y="0"/>
              <a:ext cx="2690638"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Middleman  Software</a:t>
              </a:r>
            </a:p>
          </p:txBody>
        </p:sp>
        <p:sp>
          <p:nvSpPr>
            <p:cNvPr name="TextBox 31" id="31"/>
            <p:cNvSpPr txBox="true"/>
            <p:nvPr/>
          </p:nvSpPr>
          <p:spPr>
            <a:xfrm rot="0">
              <a:off x="6443" y="703168"/>
              <a:ext cx="3225112" cy="1522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BE TREplus</a:t>
              </a:r>
            </a:p>
            <a:p>
              <a:pPr algn="l">
                <a:lnSpc>
                  <a:spcPts val="1556"/>
                </a:lnSpc>
              </a:pPr>
              <a:r>
                <a:rPr lang="en-US" sz="1197">
                  <a:solidFill>
                    <a:srgbClr val="000000"/>
                  </a:solidFill>
                  <a:latin typeface="DM Sans"/>
                  <a:ea typeface="DM Sans"/>
                  <a:cs typeface="DM Sans"/>
                  <a:sym typeface="DM Sans"/>
                </a:rPr>
                <a:t>MetaRadio</a:t>
              </a:r>
            </a:p>
            <a:p>
              <a:pPr algn="l">
                <a:lnSpc>
                  <a:spcPts val="1556"/>
                </a:lnSpc>
              </a:pPr>
              <a:r>
                <a:rPr lang="en-US" sz="1197">
                  <a:solidFill>
                    <a:srgbClr val="000000"/>
                  </a:solidFill>
                  <a:latin typeface="DM Sans"/>
                  <a:ea typeface="DM Sans"/>
                  <a:cs typeface="DM Sans"/>
                  <a:sym typeface="DM Sans"/>
                </a:rPr>
                <a:t>Xperi RAPID</a:t>
              </a:r>
            </a:p>
            <a:p>
              <a:pPr algn="l">
                <a:lnSpc>
                  <a:spcPts val="1556"/>
                </a:lnSpc>
              </a:pPr>
              <a:r>
                <a:rPr lang="en-US" sz="1197">
                  <a:solidFill>
                    <a:srgbClr val="000000"/>
                  </a:solidFill>
                  <a:latin typeface="DM Sans"/>
                  <a:ea typeface="DM Sans"/>
                  <a:cs typeface="DM Sans"/>
                  <a:sym typeface="DM Sans"/>
                </a:rPr>
                <a:t>ENCO PADapult</a:t>
              </a:r>
            </a:p>
            <a:p>
              <a:pPr algn="l">
                <a:lnSpc>
                  <a:spcPts val="1556"/>
                </a:lnSpc>
              </a:pPr>
              <a:r>
                <a:rPr lang="en-US" sz="1197">
                  <a:solidFill>
                    <a:srgbClr val="000000"/>
                  </a:solidFill>
                  <a:latin typeface="DM Sans"/>
                  <a:ea typeface="DM Sans"/>
                  <a:cs typeface="DM Sans"/>
                  <a:sym typeface="DM Sans"/>
                </a:rPr>
                <a:t>Pira MagicRDS</a:t>
              </a:r>
            </a:p>
            <a:p>
              <a:pPr algn="l">
                <a:lnSpc>
                  <a:spcPts val="1556"/>
                </a:lnSpc>
              </a:pPr>
            </a:p>
          </p:txBody>
        </p:sp>
      </p:grpSp>
      <p:sp>
        <p:nvSpPr>
          <p:cNvPr name="TextBox 32" id="32"/>
          <p:cNvSpPr txBox="true"/>
          <p:nvPr/>
        </p:nvSpPr>
        <p:spPr>
          <a:xfrm rot="0">
            <a:off x="1406809" y="6670290"/>
            <a:ext cx="2567001" cy="200025"/>
          </a:xfrm>
          <a:prstGeom prst="rect">
            <a:avLst/>
          </a:prstGeom>
        </p:spPr>
        <p:txBody>
          <a:bodyPr anchor="t" rtlCol="false" tIns="0" lIns="0" bIns="0" rIns="0">
            <a:spAutoFit/>
          </a:bodyPr>
          <a:lstStyle/>
          <a:p>
            <a:pPr algn="ctr">
              <a:lnSpc>
                <a:spcPts val="1616"/>
              </a:lnSpc>
            </a:pPr>
            <a:r>
              <a:rPr lang="en-US" b="true" sz="1346">
                <a:solidFill>
                  <a:srgbClr val="000000"/>
                </a:solidFill>
                <a:latin typeface="DM Sans Bold"/>
                <a:ea typeface="DM Sans Bold"/>
                <a:cs typeface="DM Sans Bold"/>
                <a:sym typeface="DM Sans Bold"/>
              </a:rPr>
              <a:t>Playout System</a:t>
            </a:r>
          </a:p>
        </p:txBody>
      </p:sp>
      <p:sp>
        <p:nvSpPr>
          <p:cNvPr name="TextBox 33" id="33"/>
          <p:cNvSpPr txBox="true"/>
          <p:nvPr/>
        </p:nvSpPr>
        <p:spPr>
          <a:xfrm rot="0">
            <a:off x="4634453" y="6279856"/>
            <a:ext cx="2567001" cy="400050"/>
          </a:xfrm>
          <a:prstGeom prst="rect">
            <a:avLst/>
          </a:prstGeom>
        </p:spPr>
        <p:txBody>
          <a:bodyPr anchor="t" rtlCol="false" tIns="0" lIns="0" bIns="0" rIns="0">
            <a:spAutoFit/>
          </a:bodyPr>
          <a:lstStyle/>
          <a:p>
            <a:pPr algn="ctr">
              <a:lnSpc>
                <a:spcPts val="1616"/>
              </a:lnSpc>
            </a:pPr>
            <a:r>
              <a:rPr lang="en-US" b="true" sz="1346">
                <a:solidFill>
                  <a:srgbClr val="C0FF00"/>
                </a:solidFill>
                <a:latin typeface="DM Sans Bold"/>
                <a:ea typeface="DM Sans Bold"/>
                <a:cs typeface="DM Sans Bold"/>
                <a:sym typeface="DM Sans Bold"/>
              </a:rPr>
              <a:t>HTTP, XML feeds, file-based polling, and UDP</a:t>
            </a:r>
          </a:p>
        </p:txBody>
      </p:sp>
      <p:grpSp>
        <p:nvGrpSpPr>
          <p:cNvPr name="Group 34" id="34"/>
          <p:cNvGrpSpPr/>
          <p:nvPr/>
        </p:nvGrpSpPr>
        <p:grpSpPr>
          <a:xfrm rot="0">
            <a:off x="14063055" y="5019508"/>
            <a:ext cx="2423666" cy="2631949"/>
            <a:chOff x="0" y="0"/>
            <a:chExt cx="3231555" cy="3509265"/>
          </a:xfrm>
        </p:grpSpPr>
        <p:sp>
          <p:nvSpPr>
            <p:cNvPr name="TextBox 35" id="35"/>
            <p:cNvSpPr txBox="true"/>
            <p:nvPr/>
          </p:nvSpPr>
          <p:spPr>
            <a:xfrm rot="0">
              <a:off x="0" y="0"/>
              <a:ext cx="2690638" cy="53340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RBDS Encoders</a:t>
              </a:r>
              <a:r>
                <a:rPr lang="en-US" sz="1346" i="true">
                  <a:solidFill>
                    <a:srgbClr val="000000"/>
                  </a:solidFill>
                  <a:latin typeface="DM Sans Italics"/>
                  <a:ea typeface="DM Sans Italics"/>
                  <a:cs typeface="DM Sans Italics"/>
                  <a:sym typeface="DM Sans Italics"/>
                </a:rPr>
                <a:t> </a:t>
              </a:r>
            </a:p>
            <a:p>
              <a:pPr algn="l">
                <a:lnSpc>
                  <a:spcPts val="1616"/>
                </a:lnSpc>
              </a:pPr>
              <a:r>
                <a:rPr lang="en-US" sz="1346" i="true">
                  <a:solidFill>
                    <a:srgbClr val="000000"/>
                  </a:solidFill>
                  <a:latin typeface="DM Sans Italics"/>
                  <a:ea typeface="DM Sans Italics"/>
                  <a:cs typeface="DM Sans Italics"/>
                  <a:sym typeface="DM Sans Italics"/>
                </a:rPr>
                <a:t>(External and TX)</a:t>
              </a:r>
            </a:p>
          </p:txBody>
        </p:sp>
        <p:sp>
          <p:nvSpPr>
            <p:cNvPr name="TextBox 36" id="36"/>
            <p:cNvSpPr txBox="true"/>
            <p:nvPr/>
          </p:nvSpPr>
          <p:spPr>
            <a:xfrm rot="0">
              <a:off x="6443" y="970488"/>
              <a:ext cx="3225112" cy="2538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Inovonics</a:t>
              </a:r>
            </a:p>
            <a:p>
              <a:pPr algn="l">
                <a:lnSpc>
                  <a:spcPts val="1556"/>
                </a:lnSpc>
              </a:pPr>
              <a:r>
                <a:rPr lang="en-US" sz="1197">
                  <a:solidFill>
                    <a:srgbClr val="000000"/>
                  </a:solidFill>
                  <a:latin typeface="DM Sans"/>
                  <a:ea typeface="DM Sans"/>
                  <a:cs typeface="DM Sans"/>
                  <a:sym typeface="DM Sans"/>
                </a:rPr>
                <a:t>Omnia</a:t>
              </a:r>
            </a:p>
            <a:p>
              <a:pPr algn="l">
                <a:lnSpc>
                  <a:spcPts val="1556"/>
                </a:lnSpc>
              </a:pPr>
              <a:r>
                <a:rPr lang="en-US" sz="1197">
                  <a:solidFill>
                    <a:srgbClr val="000000"/>
                  </a:solidFill>
                  <a:latin typeface="DM Sans"/>
                  <a:ea typeface="DM Sans"/>
                  <a:cs typeface="DM Sans"/>
                  <a:sym typeface="DM Sans"/>
                </a:rPr>
                <a:t>Nautel</a:t>
              </a:r>
            </a:p>
            <a:p>
              <a:pPr algn="l">
                <a:lnSpc>
                  <a:spcPts val="1556"/>
                </a:lnSpc>
              </a:pPr>
              <a:r>
                <a:rPr lang="en-US" sz="1197">
                  <a:solidFill>
                    <a:srgbClr val="000000"/>
                  </a:solidFill>
                  <a:latin typeface="DM Sans"/>
                  <a:ea typeface="DM Sans"/>
                  <a:cs typeface="DM Sans"/>
                  <a:sym typeface="DM Sans"/>
                </a:rPr>
                <a:t>GatesAir</a:t>
              </a:r>
            </a:p>
            <a:p>
              <a:pPr algn="l">
                <a:lnSpc>
                  <a:spcPts val="1556"/>
                </a:lnSpc>
              </a:pPr>
              <a:r>
                <a:rPr lang="en-US" sz="1197">
                  <a:solidFill>
                    <a:srgbClr val="000000"/>
                  </a:solidFill>
                  <a:latin typeface="DM Sans"/>
                  <a:ea typeface="DM Sans"/>
                  <a:cs typeface="DM Sans"/>
                  <a:sym typeface="DM Sans"/>
                </a:rPr>
                <a:t>DEVA</a:t>
              </a:r>
            </a:p>
            <a:p>
              <a:pPr algn="l">
                <a:lnSpc>
                  <a:spcPts val="1556"/>
                </a:lnSpc>
              </a:pPr>
              <a:r>
                <a:rPr lang="en-US" sz="1197">
                  <a:solidFill>
                    <a:srgbClr val="000000"/>
                  </a:solidFill>
                  <a:latin typeface="DM Sans"/>
                  <a:ea typeface="DM Sans"/>
                  <a:cs typeface="DM Sans"/>
                  <a:sym typeface="DM Sans"/>
                </a:rPr>
                <a:t>WorldCast Systems (Audemat)</a:t>
              </a:r>
            </a:p>
            <a:p>
              <a:pPr algn="l">
                <a:lnSpc>
                  <a:spcPts val="1556"/>
                </a:lnSpc>
              </a:pPr>
              <a:r>
                <a:rPr lang="en-US" sz="1197">
                  <a:solidFill>
                    <a:srgbClr val="000000"/>
                  </a:solidFill>
                  <a:latin typeface="DM Sans"/>
                  <a:ea typeface="DM Sans"/>
                  <a:cs typeface="DM Sans"/>
                  <a:sym typeface="DM Sans"/>
                </a:rPr>
                <a:t>Pira</a:t>
              </a:r>
            </a:p>
            <a:p>
              <a:pPr algn="l">
                <a:lnSpc>
                  <a:spcPts val="1556"/>
                </a:lnSpc>
              </a:pPr>
              <a:r>
                <a:rPr lang="en-US" sz="1197">
                  <a:solidFill>
                    <a:srgbClr val="000000"/>
                  </a:solidFill>
                  <a:latin typeface="DM Sans"/>
                  <a:ea typeface="DM Sans"/>
                  <a:cs typeface="DM Sans"/>
                  <a:sym typeface="DM Sans"/>
                </a:rPr>
                <a:t>WorldCast Ecreso FM</a:t>
              </a:r>
            </a:p>
            <a:p>
              <a:pPr algn="l">
                <a:lnSpc>
                  <a:spcPts val="1556"/>
                </a:lnSpc>
              </a:pPr>
              <a:r>
                <a:rPr lang="en-US" sz="1197">
                  <a:solidFill>
                    <a:srgbClr val="000000"/>
                  </a:solidFill>
                  <a:latin typeface="DM Sans"/>
                  <a:ea typeface="DM Sans"/>
                  <a:cs typeface="DM Sans"/>
                  <a:sym typeface="DM Sans"/>
                </a:rPr>
                <a:t>Rohde &amp; Schwarz</a:t>
              </a:r>
            </a:p>
            <a:p>
              <a:pPr algn="l">
                <a:lnSpc>
                  <a:spcPts val="1556"/>
                </a:lnSpc>
              </a:pPr>
            </a:p>
          </p:txBody>
        </p:sp>
      </p:grpSp>
      <p:sp>
        <p:nvSpPr>
          <p:cNvPr name="TextBox 37" id="37"/>
          <p:cNvSpPr txBox="true"/>
          <p:nvPr/>
        </p:nvSpPr>
        <p:spPr>
          <a:xfrm rot="0">
            <a:off x="11008755" y="6079831"/>
            <a:ext cx="2567001" cy="600075"/>
          </a:xfrm>
          <a:prstGeom prst="rect">
            <a:avLst/>
          </a:prstGeom>
        </p:spPr>
        <p:txBody>
          <a:bodyPr anchor="t" rtlCol="false" tIns="0" lIns="0" bIns="0" rIns="0">
            <a:spAutoFit/>
          </a:bodyPr>
          <a:lstStyle/>
          <a:p>
            <a:pPr algn="ctr">
              <a:lnSpc>
                <a:spcPts val="1616"/>
              </a:lnSpc>
            </a:pPr>
            <a:r>
              <a:rPr lang="en-US" sz="1346" b="true">
                <a:solidFill>
                  <a:srgbClr val="C0FF00"/>
                </a:solidFill>
                <a:latin typeface="DM Sans Bold"/>
                <a:ea typeface="DM Sans Bold"/>
                <a:cs typeface="DM Sans Bold"/>
                <a:sym typeface="DM Sans Bold"/>
              </a:rPr>
              <a:t>UEC</a:t>
            </a:r>
            <a:r>
              <a:rPr lang="en-US" b="true" sz="1346">
                <a:solidFill>
                  <a:srgbClr val="C0FF00"/>
                </a:solidFill>
                <a:latin typeface="DM Sans Bold"/>
                <a:ea typeface="DM Sans Bold"/>
                <a:cs typeface="DM Sans Bold"/>
                <a:sym typeface="DM Sans Bold"/>
              </a:rPr>
              <a:t>P over TCP/IP, ASCII over</a:t>
            </a:r>
          </a:p>
          <a:p>
            <a:pPr algn="ctr">
              <a:lnSpc>
                <a:spcPts val="1616"/>
              </a:lnSpc>
            </a:pPr>
            <a:r>
              <a:rPr lang="en-US" b="true" sz="1346">
                <a:solidFill>
                  <a:srgbClr val="C0FF00"/>
                </a:solidFill>
                <a:latin typeface="DM Sans Bold"/>
                <a:ea typeface="DM Sans Bold"/>
                <a:cs typeface="DM Sans Bold"/>
                <a:sym typeface="DM Sans Bold"/>
              </a:rPr>
              <a:t>TCP/IP, HTTP POST / GET,</a:t>
            </a:r>
          </a:p>
          <a:p>
            <a:pPr algn="ctr">
              <a:lnSpc>
                <a:spcPts val="1616"/>
              </a:lnSpc>
            </a:pPr>
            <a:r>
              <a:rPr lang="en-US" b="true" sz="1346">
                <a:solidFill>
                  <a:srgbClr val="C0FF00"/>
                </a:solidFill>
                <a:latin typeface="DM Sans Bold"/>
                <a:ea typeface="DM Sans Bold"/>
                <a:cs typeface="DM Sans Bold"/>
                <a:sym typeface="DM Sans Bold"/>
              </a:rPr>
              <a:t>and RS-232/Serial</a:t>
            </a:r>
          </a:p>
        </p:txBody>
      </p:sp>
      <p:sp>
        <p:nvSpPr>
          <p:cNvPr name="TextBox 38" id="38"/>
          <p:cNvSpPr txBox="true"/>
          <p:nvPr/>
        </p:nvSpPr>
        <p:spPr>
          <a:xfrm rot="0">
            <a:off x="1406809" y="3736818"/>
            <a:ext cx="2567001" cy="200025"/>
          </a:xfrm>
          <a:prstGeom prst="rect">
            <a:avLst/>
          </a:prstGeom>
        </p:spPr>
        <p:txBody>
          <a:bodyPr anchor="t" rtlCol="false" tIns="0" lIns="0" bIns="0" rIns="0">
            <a:spAutoFit/>
          </a:bodyPr>
          <a:lstStyle/>
          <a:p>
            <a:pPr algn="ctr">
              <a:lnSpc>
                <a:spcPts val="1616"/>
              </a:lnSpc>
            </a:pPr>
            <a:r>
              <a:rPr lang="en-US" b="true" sz="1346">
                <a:solidFill>
                  <a:srgbClr val="000000"/>
                </a:solidFill>
                <a:latin typeface="DM Sans Bold"/>
                <a:ea typeface="DM Sans Bold"/>
                <a:cs typeface="DM Sans Bold"/>
                <a:sym typeface="DM Sans Bold"/>
              </a:rPr>
              <a:t>Satellite Receiver</a:t>
            </a:r>
          </a:p>
        </p:txBody>
      </p:sp>
      <p:sp>
        <p:nvSpPr>
          <p:cNvPr name="TextBox 39" id="39"/>
          <p:cNvSpPr txBox="true"/>
          <p:nvPr/>
        </p:nvSpPr>
        <p:spPr>
          <a:xfrm rot="0">
            <a:off x="1406809" y="9608201"/>
            <a:ext cx="2567001" cy="200025"/>
          </a:xfrm>
          <a:prstGeom prst="rect">
            <a:avLst/>
          </a:prstGeom>
        </p:spPr>
        <p:txBody>
          <a:bodyPr anchor="t" rtlCol="false" tIns="0" lIns="0" bIns="0" rIns="0">
            <a:spAutoFit/>
          </a:bodyPr>
          <a:lstStyle/>
          <a:p>
            <a:pPr algn="ctr">
              <a:lnSpc>
                <a:spcPts val="1616"/>
              </a:lnSpc>
            </a:pPr>
            <a:r>
              <a:rPr lang="en-US" b="true" sz="1346">
                <a:solidFill>
                  <a:srgbClr val="000000"/>
                </a:solidFill>
                <a:latin typeface="DM Sans Bold"/>
                <a:ea typeface="DM Sans Bold"/>
                <a:cs typeface="DM Sans Bold"/>
                <a:sym typeface="DM Sans Bold"/>
              </a:rPr>
              <a:t>On-Air Staff Input</a:t>
            </a:r>
          </a:p>
        </p:txBody>
      </p:sp>
      <p:sp>
        <p:nvSpPr>
          <p:cNvPr name="TextBox 40" id="40"/>
          <p:cNvSpPr txBox="true"/>
          <p:nvPr/>
        </p:nvSpPr>
        <p:spPr>
          <a:xfrm rot="0">
            <a:off x="5696623" y="3250608"/>
            <a:ext cx="2567001" cy="200025"/>
          </a:xfrm>
          <a:prstGeom prst="rect">
            <a:avLst/>
          </a:prstGeom>
        </p:spPr>
        <p:txBody>
          <a:bodyPr anchor="t" rtlCol="false" tIns="0" lIns="0" bIns="0" rIns="0">
            <a:spAutoFit/>
          </a:bodyPr>
          <a:lstStyle/>
          <a:p>
            <a:pPr algn="ctr">
              <a:lnSpc>
                <a:spcPts val="1616"/>
              </a:lnSpc>
            </a:pPr>
            <a:r>
              <a:rPr lang="en-US" b="true" sz="1346">
                <a:solidFill>
                  <a:srgbClr val="C0FF00"/>
                </a:solidFill>
                <a:latin typeface="DM Sans Bold"/>
                <a:ea typeface="DM Sans Bold"/>
                <a:cs typeface="DM Sans Bold"/>
                <a:sym typeface="DM Sans Bold"/>
              </a:rPr>
              <a:t>API, </a:t>
            </a:r>
            <a:r>
              <a:rPr lang="en-US" b="true" sz="1346">
                <a:solidFill>
                  <a:srgbClr val="C0FF00"/>
                </a:solidFill>
                <a:latin typeface="DM Sans Bold"/>
                <a:ea typeface="DM Sans Bold"/>
                <a:cs typeface="DM Sans Bold"/>
                <a:sym typeface="DM Sans Bold"/>
              </a:rPr>
              <a:t>TCP/IP, or Serial/FTP</a:t>
            </a:r>
          </a:p>
        </p:txBody>
      </p:sp>
      <p:sp>
        <p:nvSpPr>
          <p:cNvPr name="TextBox 41" id="41"/>
          <p:cNvSpPr txBox="true"/>
          <p:nvPr/>
        </p:nvSpPr>
        <p:spPr>
          <a:xfrm rot="0">
            <a:off x="6142694" y="8610456"/>
            <a:ext cx="2567001" cy="400050"/>
          </a:xfrm>
          <a:prstGeom prst="rect">
            <a:avLst/>
          </a:prstGeom>
        </p:spPr>
        <p:txBody>
          <a:bodyPr anchor="t" rtlCol="false" tIns="0" lIns="0" bIns="0" rIns="0">
            <a:spAutoFit/>
          </a:bodyPr>
          <a:lstStyle/>
          <a:p>
            <a:pPr algn="l">
              <a:lnSpc>
                <a:spcPts val="1616"/>
              </a:lnSpc>
            </a:pPr>
            <a:r>
              <a:rPr lang="en-US" sz="1346" b="true">
                <a:solidFill>
                  <a:srgbClr val="C0FF00"/>
                </a:solidFill>
                <a:latin typeface="DM Sans Bold"/>
                <a:ea typeface="DM Sans Bold"/>
                <a:cs typeface="DM Sans Bold"/>
                <a:sym typeface="DM Sans Bold"/>
              </a:rPr>
              <a:t>Web Browsers</a:t>
            </a:r>
          </a:p>
          <a:p>
            <a:pPr algn="l">
              <a:lnSpc>
                <a:spcPts val="1616"/>
              </a:lnSpc>
            </a:pPr>
            <a:r>
              <a:rPr lang="en-US" sz="1346" b="true">
                <a:solidFill>
                  <a:srgbClr val="C0FF00"/>
                </a:solidFill>
                <a:latin typeface="DM Sans Bold"/>
                <a:ea typeface="DM Sans Bold"/>
                <a:cs typeface="DM Sans Bold"/>
                <a:sym typeface="DM Sans Bold"/>
              </a:rPr>
              <a:t>(Firefox, Edge, Chrome, etc)</a:t>
            </a:r>
          </a:p>
        </p:txBody>
      </p:sp>
      <p:sp>
        <p:nvSpPr>
          <p:cNvPr name="Freeform 42" id="42"/>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13"/>
            <a:stretch>
              <a:fillRect l="0" t="0" r="0" b="0"/>
            </a:stretch>
          </a:blipFill>
        </p:spPr>
      </p:sp>
      <p:sp>
        <p:nvSpPr>
          <p:cNvPr name="TextBox 43" id="43"/>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999" r="0" b="-15999"/>
            </a:stretch>
          </a:blipFill>
        </p:spPr>
      </p:sp>
      <p:grpSp>
        <p:nvGrpSpPr>
          <p:cNvPr name="Group 3" id="3"/>
          <p:cNvGrpSpPr/>
          <p:nvPr/>
        </p:nvGrpSpPr>
        <p:grpSpPr>
          <a:xfrm rot="0">
            <a:off x="626343" y="2241164"/>
            <a:ext cx="3800058" cy="1818906"/>
            <a:chOff x="0" y="0"/>
            <a:chExt cx="1406650" cy="673296"/>
          </a:xfrm>
        </p:grpSpPr>
        <p:sp>
          <p:nvSpPr>
            <p:cNvPr name="Freeform 4" id="4"/>
            <p:cNvSpPr/>
            <p:nvPr/>
          </p:nvSpPr>
          <p:spPr>
            <a:xfrm flipH="false" flipV="false" rot="0">
              <a:off x="0" y="0"/>
              <a:ext cx="1406650" cy="673296"/>
            </a:xfrm>
            <a:custGeom>
              <a:avLst/>
              <a:gdLst/>
              <a:ahLst/>
              <a:cxnLst/>
              <a:rect r="r" b="b" t="t" l="l"/>
              <a:pathLst>
                <a:path h="673296" w="1406650">
                  <a:moveTo>
                    <a:pt x="32597" y="0"/>
                  </a:moveTo>
                  <a:lnTo>
                    <a:pt x="1374053" y="0"/>
                  </a:lnTo>
                  <a:cubicBezTo>
                    <a:pt x="1382699" y="0"/>
                    <a:pt x="1390990" y="3434"/>
                    <a:pt x="1397103" y="9547"/>
                  </a:cubicBezTo>
                  <a:cubicBezTo>
                    <a:pt x="1403216" y="15661"/>
                    <a:pt x="1406650" y="23952"/>
                    <a:pt x="1406650" y="32597"/>
                  </a:cubicBezTo>
                  <a:lnTo>
                    <a:pt x="1406650" y="640699"/>
                  </a:lnTo>
                  <a:cubicBezTo>
                    <a:pt x="1406650" y="658702"/>
                    <a:pt x="1392056" y="673296"/>
                    <a:pt x="1374053" y="673296"/>
                  </a:cubicBezTo>
                  <a:lnTo>
                    <a:pt x="32597" y="673296"/>
                  </a:lnTo>
                  <a:cubicBezTo>
                    <a:pt x="23952" y="673296"/>
                    <a:pt x="15661" y="669862"/>
                    <a:pt x="9547" y="663749"/>
                  </a:cubicBezTo>
                  <a:cubicBezTo>
                    <a:pt x="3434" y="657636"/>
                    <a:pt x="0" y="649344"/>
                    <a:pt x="0" y="640699"/>
                  </a:cubicBezTo>
                  <a:lnTo>
                    <a:pt x="0" y="32597"/>
                  </a:lnTo>
                  <a:cubicBezTo>
                    <a:pt x="0" y="14594"/>
                    <a:pt x="14594" y="0"/>
                    <a:pt x="32597" y="0"/>
                  </a:cubicBezTo>
                  <a:close/>
                </a:path>
              </a:pathLst>
            </a:custGeom>
            <a:solidFill>
              <a:srgbClr val="FFFFFF"/>
            </a:solidFill>
          </p:spPr>
        </p:sp>
        <p:sp>
          <p:nvSpPr>
            <p:cNvPr name="TextBox 5" id="5"/>
            <p:cNvSpPr txBox="true"/>
            <p:nvPr/>
          </p:nvSpPr>
          <p:spPr>
            <a:xfrm>
              <a:off x="0" y="-19050"/>
              <a:ext cx="1406650" cy="692346"/>
            </a:xfrm>
            <a:prstGeom prst="rect">
              <a:avLst/>
            </a:prstGeom>
          </p:spPr>
          <p:txBody>
            <a:bodyPr anchor="ctr" rtlCol="false" tIns="50800" lIns="50800" bIns="50800" rIns="50800"/>
            <a:lstStyle/>
            <a:p>
              <a:pPr algn="ctr">
                <a:lnSpc>
                  <a:spcPts val="2339"/>
                </a:lnSpc>
              </a:pPr>
            </a:p>
          </p:txBody>
        </p:sp>
      </p:grpSp>
      <p:grpSp>
        <p:nvGrpSpPr>
          <p:cNvPr name="Group 6" id="6"/>
          <p:cNvGrpSpPr/>
          <p:nvPr/>
        </p:nvGrpSpPr>
        <p:grpSpPr>
          <a:xfrm rot="0">
            <a:off x="5056065" y="2013458"/>
            <a:ext cx="3800058" cy="2100290"/>
            <a:chOff x="0" y="0"/>
            <a:chExt cx="1406650" cy="777455"/>
          </a:xfrm>
        </p:grpSpPr>
        <p:sp>
          <p:nvSpPr>
            <p:cNvPr name="Freeform 7" id="7"/>
            <p:cNvSpPr/>
            <p:nvPr/>
          </p:nvSpPr>
          <p:spPr>
            <a:xfrm flipH="false" flipV="false" rot="0">
              <a:off x="0" y="0"/>
              <a:ext cx="1406650" cy="777455"/>
            </a:xfrm>
            <a:custGeom>
              <a:avLst/>
              <a:gdLst/>
              <a:ahLst/>
              <a:cxnLst/>
              <a:rect r="r" b="b" t="t" l="l"/>
              <a:pathLst>
                <a:path h="777455" w="1406650">
                  <a:moveTo>
                    <a:pt x="32597" y="0"/>
                  </a:moveTo>
                  <a:lnTo>
                    <a:pt x="1374053" y="0"/>
                  </a:lnTo>
                  <a:cubicBezTo>
                    <a:pt x="1382699" y="0"/>
                    <a:pt x="1390990" y="3434"/>
                    <a:pt x="1397103" y="9547"/>
                  </a:cubicBezTo>
                  <a:cubicBezTo>
                    <a:pt x="1403216" y="15661"/>
                    <a:pt x="1406650" y="23952"/>
                    <a:pt x="1406650" y="32597"/>
                  </a:cubicBezTo>
                  <a:lnTo>
                    <a:pt x="1406650" y="744858"/>
                  </a:lnTo>
                  <a:cubicBezTo>
                    <a:pt x="1406650" y="753503"/>
                    <a:pt x="1403216" y="761794"/>
                    <a:pt x="1397103" y="767907"/>
                  </a:cubicBezTo>
                  <a:cubicBezTo>
                    <a:pt x="1390990" y="774020"/>
                    <a:pt x="1382699" y="777455"/>
                    <a:pt x="1374053" y="777455"/>
                  </a:cubicBezTo>
                  <a:lnTo>
                    <a:pt x="32597" y="777455"/>
                  </a:lnTo>
                  <a:cubicBezTo>
                    <a:pt x="14594" y="777455"/>
                    <a:pt x="0" y="762861"/>
                    <a:pt x="0" y="744858"/>
                  </a:cubicBezTo>
                  <a:lnTo>
                    <a:pt x="0" y="32597"/>
                  </a:lnTo>
                  <a:cubicBezTo>
                    <a:pt x="0" y="14594"/>
                    <a:pt x="14594" y="0"/>
                    <a:pt x="32597" y="0"/>
                  </a:cubicBezTo>
                  <a:close/>
                </a:path>
              </a:pathLst>
            </a:custGeom>
            <a:solidFill>
              <a:srgbClr val="FFFFFF"/>
            </a:solidFill>
          </p:spPr>
        </p:sp>
        <p:sp>
          <p:nvSpPr>
            <p:cNvPr name="TextBox 8" id="8"/>
            <p:cNvSpPr txBox="true"/>
            <p:nvPr/>
          </p:nvSpPr>
          <p:spPr>
            <a:xfrm>
              <a:off x="0" y="-19050"/>
              <a:ext cx="1406650" cy="796505"/>
            </a:xfrm>
            <a:prstGeom prst="rect">
              <a:avLst/>
            </a:prstGeom>
          </p:spPr>
          <p:txBody>
            <a:bodyPr anchor="ctr" rtlCol="false" tIns="50800" lIns="50800" bIns="50800" rIns="50800"/>
            <a:lstStyle/>
            <a:p>
              <a:pPr algn="ctr">
                <a:lnSpc>
                  <a:spcPts val="2339"/>
                </a:lnSpc>
              </a:pPr>
            </a:p>
          </p:txBody>
        </p:sp>
      </p:grpSp>
      <p:grpSp>
        <p:nvGrpSpPr>
          <p:cNvPr name="Group 9" id="9"/>
          <p:cNvGrpSpPr/>
          <p:nvPr/>
        </p:nvGrpSpPr>
        <p:grpSpPr>
          <a:xfrm rot="0">
            <a:off x="9484773" y="2322119"/>
            <a:ext cx="3800058" cy="2100290"/>
            <a:chOff x="0" y="0"/>
            <a:chExt cx="1406650" cy="777455"/>
          </a:xfrm>
        </p:grpSpPr>
        <p:sp>
          <p:nvSpPr>
            <p:cNvPr name="Freeform 10" id="10"/>
            <p:cNvSpPr/>
            <p:nvPr/>
          </p:nvSpPr>
          <p:spPr>
            <a:xfrm flipH="false" flipV="false" rot="0">
              <a:off x="0" y="0"/>
              <a:ext cx="1406650" cy="777455"/>
            </a:xfrm>
            <a:custGeom>
              <a:avLst/>
              <a:gdLst/>
              <a:ahLst/>
              <a:cxnLst/>
              <a:rect r="r" b="b" t="t" l="l"/>
              <a:pathLst>
                <a:path h="777455" w="1406650">
                  <a:moveTo>
                    <a:pt x="32597" y="0"/>
                  </a:moveTo>
                  <a:lnTo>
                    <a:pt x="1374053" y="0"/>
                  </a:lnTo>
                  <a:cubicBezTo>
                    <a:pt x="1382699" y="0"/>
                    <a:pt x="1390990" y="3434"/>
                    <a:pt x="1397103" y="9547"/>
                  </a:cubicBezTo>
                  <a:cubicBezTo>
                    <a:pt x="1403216" y="15661"/>
                    <a:pt x="1406650" y="23952"/>
                    <a:pt x="1406650" y="32597"/>
                  </a:cubicBezTo>
                  <a:lnTo>
                    <a:pt x="1406650" y="744858"/>
                  </a:lnTo>
                  <a:cubicBezTo>
                    <a:pt x="1406650" y="753503"/>
                    <a:pt x="1403216" y="761794"/>
                    <a:pt x="1397103" y="767907"/>
                  </a:cubicBezTo>
                  <a:cubicBezTo>
                    <a:pt x="1390990" y="774020"/>
                    <a:pt x="1382699" y="777455"/>
                    <a:pt x="1374053" y="777455"/>
                  </a:cubicBezTo>
                  <a:lnTo>
                    <a:pt x="32597" y="777455"/>
                  </a:lnTo>
                  <a:cubicBezTo>
                    <a:pt x="14594" y="777455"/>
                    <a:pt x="0" y="762861"/>
                    <a:pt x="0" y="744858"/>
                  </a:cubicBezTo>
                  <a:lnTo>
                    <a:pt x="0" y="32597"/>
                  </a:lnTo>
                  <a:cubicBezTo>
                    <a:pt x="0" y="14594"/>
                    <a:pt x="14594" y="0"/>
                    <a:pt x="32597" y="0"/>
                  </a:cubicBezTo>
                  <a:close/>
                </a:path>
              </a:pathLst>
            </a:custGeom>
            <a:solidFill>
              <a:srgbClr val="FFFFFF"/>
            </a:solidFill>
          </p:spPr>
        </p:sp>
        <p:sp>
          <p:nvSpPr>
            <p:cNvPr name="TextBox 11" id="11"/>
            <p:cNvSpPr txBox="true"/>
            <p:nvPr/>
          </p:nvSpPr>
          <p:spPr>
            <a:xfrm>
              <a:off x="0" y="-19050"/>
              <a:ext cx="1406650" cy="796505"/>
            </a:xfrm>
            <a:prstGeom prst="rect">
              <a:avLst/>
            </a:prstGeom>
          </p:spPr>
          <p:txBody>
            <a:bodyPr anchor="ctr" rtlCol="false" tIns="50800" lIns="50800" bIns="50800" rIns="50800"/>
            <a:lstStyle/>
            <a:p>
              <a:pPr algn="ctr">
                <a:lnSpc>
                  <a:spcPts val="2339"/>
                </a:lnSpc>
              </a:pPr>
            </a:p>
          </p:txBody>
        </p:sp>
      </p:grpSp>
      <p:grpSp>
        <p:nvGrpSpPr>
          <p:cNvPr name="Group 12" id="12"/>
          <p:cNvGrpSpPr/>
          <p:nvPr/>
        </p:nvGrpSpPr>
        <p:grpSpPr>
          <a:xfrm rot="0">
            <a:off x="13828343" y="2336137"/>
            <a:ext cx="3800058" cy="1782528"/>
            <a:chOff x="0" y="0"/>
            <a:chExt cx="1406650" cy="659830"/>
          </a:xfrm>
        </p:grpSpPr>
        <p:sp>
          <p:nvSpPr>
            <p:cNvPr name="Freeform 13" id="13"/>
            <p:cNvSpPr/>
            <p:nvPr/>
          </p:nvSpPr>
          <p:spPr>
            <a:xfrm flipH="false" flipV="false" rot="0">
              <a:off x="0" y="0"/>
              <a:ext cx="1406650" cy="659830"/>
            </a:xfrm>
            <a:custGeom>
              <a:avLst/>
              <a:gdLst/>
              <a:ahLst/>
              <a:cxnLst/>
              <a:rect r="r" b="b" t="t" l="l"/>
              <a:pathLst>
                <a:path h="659830" w="1406650">
                  <a:moveTo>
                    <a:pt x="32597" y="0"/>
                  </a:moveTo>
                  <a:lnTo>
                    <a:pt x="1374053" y="0"/>
                  </a:lnTo>
                  <a:cubicBezTo>
                    <a:pt x="1382699" y="0"/>
                    <a:pt x="1390990" y="3434"/>
                    <a:pt x="1397103" y="9547"/>
                  </a:cubicBezTo>
                  <a:cubicBezTo>
                    <a:pt x="1403216" y="15661"/>
                    <a:pt x="1406650" y="23952"/>
                    <a:pt x="1406650" y="32597"/>
                  </a:cubicBezTo>
                  <a:lnTo>
                    <a:pt x="1406650" y="627233"/>
                  </a:lnTo>
                  <a:cubicBezTo>
                    <a:pt x="1406650" y="645236"/>
                    <a:pt x="1392056" y="659830"/>
                    <a:pt x="1374053" y="659830"/>
                  </a:cubicBezTo>
                  <a:lnTo>
                    <a:pt x="32597" y="659830"/>
                  </a:lnTo>
                  <a:cubicBezTo>
                    <a:pt x="14594" y="659830"/>
                    <a:pt x="0" y="645236"/>
                    <a:pt x="0" y="627233"/>
                  </a:cubicBezTo>
                  <a:lnTo>
                    <a:pt x="0" y="32597"/>
                  </a:lnTo>
                  <a:cubicBezTo>
                    <a:pt x="0" y="14594"/>
                    <a:pt x="14594" y="0"/>
                    <a:pt x="32597" y="0"/>
                  </a:cubicBezTo>
                  <a:close/>
                </a:path>
              </a:pathLst>
            </a:custGeom>
            <a:solidFill>
              <a:srgbClr val="FFFFFF"/>
            </a:solidFill>
          </p:spPr>
        </p:sp>
        <p:sp>
          <p:nvSpPr>
            <p:cNvPr name="TextBox 14" id="14"/>
            <p:cNvSpPr txBox="true"/>
            <p:nvPr/>
          </p:nvSpPr>
          <p:spPr>
            <a:xfrm>
              <a:off x="0" y="-19050"/>
              <a:ext cx="1406650" cy="678880"/>
            </a:xfrm>
            <a:prstGeom prst="rect">
              <a:avLst/>
            </a:prstGeom>
          </p:spPr>
          <p:txBody>
            <a:bodyPr anchor="ctr" rtlCol="false" tIns="50800" lIns="50800" bIns="50800" rIns="50800"/>
            <a:lstStyle/>
            <a:p>
              <a:pPr algn="ctr">
                <a:lnSpc>
                  <a:spcPts val="2339"/>
                </a:lnSpc>
              </a:pPr>
            </a:p>
          </p:txBody>
        </p:sp>
      </p:grpSp>
      <p:sp>
        <p:nvSpPr>
          <p:cNvPr name="Freeform 15" id="15"/>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grpSp>
        <p:nvGrpSpPr>
          <p:cNvPr name="Group 16" id="16"/>
          <p:cNvGrpSpPr/>
          <p:nvPr/>
        </p:nvGrpSpPr>
        <p:grpSpPr>
          <a:xfrm rot="0">
            <a:off x="626343" y="4571415"/>
            <a:ext cx="3800058" cy="1818906"/>
            <a:chOff x="0" y="0"/>
            <a:chExt cx="1406650" cy="673296"/>
          </a:xfrm>
        </p:grpSpPr>
        <p:sp>
          <p:nvSpPr>
            <p:cNvPr name="Freeform 17" id="17"/>
            <p:cNvSpPr/>
            <p:nvPr/>
          </p:nvSpPr>
          <p:spPr>
            <a:xfrm flipH="false" flipV="false" rot="0">
              <a:off x="0" y="0"/>
              <a:ext cx="1406650" cy="673296"/>
            </a:xfrm>
            <a:custGeom>
              <a:avLst/>
              <a:gdLst/>
              <a:ahLst/>
              <a:cxnLst/>
              <a:rect r="r" b="b" t="t" l="l"/>
              <a:pathLst>
                <a:path h="673296" w="1406650">
                  <a:moveTo>
                    <a:pt x="32597" y="0"/>
                  </a:moveTo>
                  <a:lnTo>
                    <a:pt x="1374053" y="0"/>
                  </a:lnTo>
                  <a:cubicBezTo>
                    <a:pt x="1382699" y="0"/>
                    <a:pt x="1390990" y="3434"/>
                    <a:pt x="1397103" y="9547"/>
                  </a:cubicBezTo>
                  <a:cubicBezTo>
                    <a:pt x="1403216" y="15661"/>
                    <a:pt x="1406650" y="23952"/>
                    <a:pt x="1406650" y="32597"/>
                  </a:cubicBezTo>
                  <a:lnTo>
                    <a:pt x="1406650" y="640699"/>
                  </a:lnTo>
                  <a:cubicBezTo>
                    <a:pt x="1406650" y="658702"/>
                    <a:pt x="1392056" y="673296"/>
                    <a:pt x="1374053" y="673296"/>
                  </a:cubicBezTo>
                  <a:lnTo>
                    <a:pt x="32597" y="673296"/>
                  </a:lnTo>
                  <a:cubicBezTo>
                    <a:pt x="23952" y="673296"/>
                    <a:pt x="15661" y="669862"/>
                    <a:pt x="9547" y="663749"/>
                  </a:cubicBezTo>
                  <a:cubicBezTo>
                    <a:pt x="3434" y="657636"/>
                    <a:pt x="0" y="649344"/>
                    <a:pt x="0" y="640699"/>
                  </a:cubicBezTo>
                  <a:lnTo>
                    <a:pt x="0" y="32597"/>
                  </a:lnTo>
                  <a:cubicBezTo>
                    <a:pt x="0" y="14594"/>
                    <a:pt x="14594" y="0"/>
                    <a:pt x="32597" y="0"/>
                  </a:cubicBezTo>
                  <a:close/>
                </a:path>
              </a:pathLst>
            </a:custGeom>
            <a:solidFill>
              <a:srgbClr val="FFFFFF"/>
            </a:solidFill>
          </p:spPr>
        </p:sp>
        <p:sp>
          <p:nvSpPr>
            <p:cNvPr name="TextBox 18" id="18"/>
            <p:cNvSpPr txBox="true"/>
            <p:nvPr/>
          </p:nvSpPr>
          <p:spPr>
            <a:xfrm>
              <a:off x="0" y="-19050"/>
              <a:ext cx="1406650" cy="692346"/>
            </a:xfrm>
            <a:prstGeom prst="rect">
              <a:avLst/>
            </a:prstGeom>
          </p:spPr>
          <p:txBody>
            <a:bodyPr anchor="ctr" rtlCol="false" tIns="50800" lIns="50800" bIns="50800" rIns="50800"/>
            <a:lstStyle/>
            <a:p>
              <a:pPr algn="ctr">
                <a:lnSpc>
                  <a:spcPts val="2339"/>
                </a:lnSpc>
              </a:pPr>
            </a:p>
          </p:txBody>
        </p:sp>
      </p:grpSp>
      <p:grpSp>
        <p:nvGrpSpPr>
          <p:cNvPr name="Group 19" id="19"/>
          <p:cNvGrpSpPr/>
          <p:nvPr/>
        </p:nvGrpSpPr>
        <p:grpSpPr>
          <a:xfrm rot="0">
            <a:off x="5056065" y="4652369"/>
            <a:ext cx="3800058" cy="2063151"/>
            <a:chOff x="0" y="0"/>
            <a:chExt cx="1406650" cy="763707"/>
          </a:xfrm>
        </p:grpSpPr>
        <p:sp>
          <p:nvSpPr>
            <p:cNvPr name="Freeform 20" id="20"/>
            <p:cNvSpPr/>
            <p:nvPr/>
          </p:nvSpPr>
          <p:spPr>
            <a:xfrm flipH="false" flipV="false" rot="0">
              <a:off x="0" y="0"/>
              <a:ext cx="1406650" cy="763707"/>
            </a:xfrm>
            <a:custGeom>
              <a:avLst/>
              <a:gdLst/>
              <a:ahLst/>
              <a:cxnLst/>
              <a:rect r="r" b="b" t="t" l="l"/>
              <a:pathLst>
                <a:path h="763707" w="1406650">
                  <a:moveTo>
                    <a:pt x="32597" y="0"/>
                  </a:moveTo>
                  <a:lnTo>
                    <a:pt x="1374053" y="0"/>
                  </a:lnTo>
                  <a:cubicBezTo>
                    <a:pt x="1382699" y="0"/>
                    <a:pt x="1390990" y="3434"/>
                    <a:pt x="1397103" y="9547"/>
                  </a:cubicBezTo>
                  <a:cubicBezTo>
                    <a:pt x="1403216" y="15661"/>
                    <a:pt x="1406650" y="23952"/>
                    <a:pt x="1406650" y="32597"/>
                  </a:cubicBezTo>
                  <a:lnTo>
                    <a:pt x="1406650" y="731110"/>
                  </a:lnTo>
                  <a:cubicBezTo>
                    <a:pt x="1406650" y="749113"/>
                    <a:pt x="1392056" y="763707"/>
                    <a:pt x="1374053" y="763707"/>
                  </a:cubicBezTo>
                  <a:lnTo>
                    <a:pt x="32597" y="763707"/>
                  </a:lnTo>
                  <a:cubicBezTo>
                    <a:pt x="23952" y="763707"/>
                    <a:pt x="15661" y="760273"/>
                    <a:pt x="9547" y="754160"/>
                  </a:cubicBezTo>
                  <a:cubicBezTo>
                    <a:pt x="3434" y="748047"/>
                    <a:pt x="0" y="739755"/>
                    <a:pt x="0" y="731110"/>
                  </a:cubicBezTo>
                  <a:lnTo>
                    <a:pt x="0" y="32597"/>
                  </a:lnTo>
                  <a:cubicBezTo>
                    <a:pt x="0" y="14594"/>
                    <a:pt x="14594" y="0"/>
                    <a:pt x="32597" y="0"/>
                  </a:cubicBezTo>
                  <a:close/>
                </a:path>
              </a:pathLst>
            </a:custGeom>
            <a:solidFill>
              <a:srgbClr val="FFFFFF"/>
            </a:solidFill>
          </p:spPr>
        </p:sp>
        <p:sp>
          <p:nvSpPr>
            <p:cNvPr name="TextBox 21" id="21"/>
            <p:cNvSpPr txBox="true"/>
            <p:nvPr/>
          </p:nvSpPr>
          <p:spPr>
            <a:xfrm>
              <a:off x="0" y="-19050"/>
              <a:ext cx="1406650" cy="782757"/>
            </a:xfrm>
            <a:prstGeom prst="rect">
              <a:avLst/>
            </a:prstGeom>
          </p:spPr>
          <p:txBody>
            <a:bodyPr anchor="ctr" rtlCol="false" tIns="50800" lIns="50800" bIns="50800" rIns="50800"/>
            <a:lstStyle/>
            <a:p>
              <a:pPr algn="ctr">
                <a:lnSpc>
                  <a:spcPts val="2339"/>
                </a:lnSpc>
              </a:pPr>
            </a:p>
          </p:txBody>
        </p:sp>
      </p:grpSp>
      <p:grpSp>
        <p:nvGrpSpPr>
          <p:cNvPr name="Group 22" id="22"/>
          <p:cNvGrpSpPr/>
          <p:nvPr/>
        </p:nvGrpSpPr>
        <p:grpSpPr>
          <a:xfrm rot="0">
            <a:off x="9484773" y="4975048"/>
            <a:ext cx="3800058" cy="2063151"/>
            <a:chOff x="0" y="0"/>
            <a:chExt cx="1406650" cy="763707"/>
          </a:xfrm>
        </p:grpSpPr>
        <p:sp>
          <p:nvSpPr>
            <p:cNvPr name="Freeform 23" id="23"/>
            <p:cNvSpPr/>
            <p:nvPr/>
          </p:nvSpPr>
          <p:spPr>
            <a:xfrm flipH="false" flipV="false" rot="0">
              <a:off x="0" y="0"/>
              <a:ext cx="1406650" cy="763707"/>
            </a:xfrm>
            <a:custGeom>
              <a:avLst/>
              <a:gdLst/>
              <a:ahLst/>
              <a:cxnLst/>
              <a:rect r="r" b="b" t="t" l="l"/>
              <a:pathLst>
                <a:path h="763707" w="1406650">
                  <a:moveTo>
                    <a:pt x="32597" y="0"/>
                  </a:moveTo>
                  <a:lnTo>
                    <a:pt x="1374053" y="0"/>
                  </a:lnTo>
                  <a:cubicBezTo>
                    <a:pt x="1382699" y="0"/>
                    <a:pt x="1390990" y="3434"/>
                    <a:pt x="1397103" y="9547"/>
                  </a:cubicBezTo>
                  <a:cubicBezTo>
                    <a:pt x="1403216" y="15661"/>
                    <a:pt x="1406650" y="23952"/>
                    <a:pt x="1406650" y="32597"/>
                  </a:cubicBezTo>
                  <a:lnTo>
                    <a:pt x="1406650" y="731110"/>
                  </a:lnTo>
                  <a:cubicBezTo>
                    <a:pt x="1406650" y="749113"/>
                    <a:pt x="1392056" y="763707"/>
                    <a:pt x="1374053" y="763707"/>
                  </a:cubicBezTo>
                  <a:lnTo>
                    <a:pt x="32597" y="763707"/>
                  </a:lnTo>
                  <a:cubicBezTo>
                    <a:pt x="23952" y="763707"/>
                    <a:pt x="15661" y="760273"/>
                    <a:pt x="9547" y="754160"/>
                  </a:cubicBezTo>
                  <a:cubicBezTo>
                    <a:pt x="3434" y="748047"/>
                    <a:pt x="0" y="739755"/>
                    <a:pt x="0" y="731110"/>
                  </a:cubicBezTo>
                  <a:lnTo>
                    <a:pt x="0" y="32597"/>
                  </a:lnTo>
                  <a:cubicBezTo>
                    <a:pt x="0" y="14594"/>
                    <a:pt x="14594" y="0"/>
                    <a:pt x="32597" y="0"/>
                  </a:cubicBezTo>
                  <a:close/>
                </a:path>
              </a:pathLst>
            </a:custGeom>
            <a:solidFill>
              <a:srgbClr val="FFFFFF"/>
            </a:solidFill>
          </p:spPr>
        </p:sp>
        <p:sp>
          <p:nvSpPr>
            <p:cNvPr name="TextBox 24" id="24"/>
            <p:cNvSpPr txBox="true"/>
            <p:nvPr/>
          </p:nvSpPr>
          <p:spPr>
            <a:xfrm>
              <a:off x="0" y="-19050"/>
              <a:ext cx="1406650" cy="782757"/>
            </a:xfrm>
            <a:prstGeom prst="rect">
              <a:avLst/>
            </a:prstGeom>
          </p:spPr>
          <p:txBody>
            <a:bodyPr anchor="ctr" rtlCol="false" tIns="50800" lIns="50800" bIns="50800" rIns="50800"/>
            <a:lstStyle/>
            <a:p>
              <a:pPr algn="ctr">
                <a:lnSpc>
                  <a:spcPts val="2339"/>
                </a:lnSpc>
              </a:pPr>
            </a:p>
          </p:txBody>
        </p:sp>
      </p:grpSp>
      <p:grpSp>
        <p:nvGrpSpPr>
          <p:cNvPr name="Group 25" id="25"/>
          <p:cNvGrpSpPr/>
          <p:nvPr/>
        </p:nvGrpSpPr>
        <p:grpSpPr>
          <a:xfrm rot="0">
            <a:off x="13795088" y="4708444"/>
            <a:ext cx="3800058" cy="2329755"/>
            <a:chOff x="0" y="0"/>
            <a:chExt cx="1406650" cy="862395"/>
          </a:xfrm>
        </p:grpSpPr>
        <p:sp>
          <p:nvSpPr>
            <p:cNvPr name="Freeform 26" id="26"/>
            <p:cNvSpPr/>
            <p:nvPr/>
          </p:nvSpPr>
          <p:spPr>
            <a:xfrm flipH="false" flipV="false" rot="0">
              <a:off x="0" y="0"/>
              <a:ext cx="1406650" cy="862395"/>
            </a:xfrm>
            <a:custGeom>
              <a:avLst/>
              <a:gdLst/>
              <a:ahLst/>
              <a:cxnLst/>
              <a:rect r="r" b="b" t="t" l="l"/>
              <a:pathLst>
                <a:path h="862395" w="1406650">
                  <a:moveTo>
                    <a:pt x="32597" y="0"/>
                  </a:moveTo>
                  <a:lnTo>
                    <a:pt x="1374053" y="0"/>
                  </a:lnTo>
                  <a:cubicBezTo>
                    <a:pt x="1382699" y="0"/>
                    <a:pt x="1390990" y="3434"/>
                    <a:pt x="1397103" y="9547"/>
                  </a:cubicBezTo>
                  <a:cubicBezTo>
                    <a:pt x="1403216" y="15661"/>
                    <a:pt x="1406650" y="23952"/>
                    <a:pt x="1406650" y="32597"/>
                  </a:cubicBezTo>
                  <a:lnTo>
                    <a:pt x="1406650" y="829798"/>
                  </a:lnTo>
                  <a:cubicBezTo>
                    <a:pt x="1406650" y="847801"/>
                    <a:pt x="1392056" y="862395"/>
                    <a:pt x="1374053" y="862395"/>
                  </a:cubicBezTo>
                  <a:lnTo>
                    <a:pt x="32597" y="862395"/>
                  </a:lnTo>
                  <a:cubicBezTo>
                    <a:pt x="14594" y="862395"/>
                    <a:pt x="0" y="847801"/>
                    <a:pt x="0" y="829798"/>
                  </a:cubicBezTo>
                  <a:lnTo>
                    <a:pt x="0" y="32597"/>
                  </a:lnTo>
                  <a:cubicBezTo>
                    <a:pt x="0" y="14594"/>
                    <a:pt x="14594" y="0"/>
                    <a:pt x="32597" y="0"/>
                  </a:cubicBezTo>
                  <a:close/>
                </a:path>
              </a:pathLst>
            </a:custGeom>
            <a:solidFill>
              <a:srgbClr val="FFFFFF"/>
            </a:solidFill>
          </p:spPr>
        </p:sp>
        <p:sp>
          <p:nvSpPr>
            <p:cNvPr name="TextBox 27" id="27"/>
            <p:cNvSpPr txBox="true"/>
            <p:nvPr/>
          </p:nvSpPr>
          <p:spPr>
            <a:xfrm>
              <a:off x="0" y="-19050"/>
              <a:ext cx="1406650" cy="881445"/>
            </a:xfrm>
            <a:prstGeom prst="rect">
              <a:avLst/>
            </a:prstGeom>
          </p:spPr>
          <p:txBody>
            <a:bodyPr anchor="ctr" rtlCol="false" tIns="50800" lIns="50800" bIns="50800" rIns="50800"/>
            <a:lstStyle/>
            <a:p>
              <a:pPr algn="ctr">
                <a:lnSpc>
                  <a:spcPts val="2339"/>
                </a:lnSpc>
              </a:pPr>
            </a:p>
          </p:txBody>
        </p:sp>
      </p:grpSp>
      <p:grpSp>
        <p:nvGrpSpPr>
          <p:cNvPr name="Group 28" id="28"/>
          <p:cNvGrpSpPr/>
          <p:nvPr/>
        </p:nvGrpSpPr>
        <p:grpSpPr>
          <a:xfrm rot="0">
            <a:off x="660526" y="6904671"/>
            <a:ext cx="3800058" cy="2353629"/>
            <a:chOff x="0" y="0"/>
            <a:chExt cx="1406650" cy="871232"/>
          </a:xfrm>
        </p:grpSpPr>
        <p:sp>
          <p:nvSpPr>
            <p:cNvPr name="Freeform 29" id="29"/>
            <p:cNvSpPr/>
            <p:nvPr/>
          </p:nvSpPr>
          <p:spPr>
            <a:xfrm flipH="false" flipV="false" rot="0">
              <a:off x="0" y="0"/>
              <a:ext cx="1406650" cy="871232"/>
            </a:xfrm>
            <a:custGeom>
              <a:avLst/>
              <a:gdLst/>
              <a:ahLst/>
              <a:cxnLst/>
              <a:rect r="r" b="b" t="t" l="l"/>
              <a:pathLst>
                <a:path h="871232" w="1406650">
                  <a:moveTo>
                    <a:pt x="32597" y="0"/>
                  </a:moveTo>
                  <a:lnTo>
                    <a:pt x="1374053" y="0"/>
                  </a:lnTo>
                  <a:cubicBezTo>
                    <a:pt x="1382699" y="0"/>
                    <a:pt x="1390990" y="3434"/>
                    <a:pt x="1397103" y="9547"/>
                  </a:cubicBezTo>
                  <a:cubicBezTo>
                    <a:pt x="1403216" y="15661"/>
                    <a:pt x="1406650" y="23952"/>
                    <a:pt x="1406650" y="32597"/>
                  </a:cubicBezTo>
                  <a:lnTo>
                    <a:pt x="1406650" y="838635"/>
                  </a:lnTo>
                  <a:cubicBezTo>
                    <a:pt x="1406650" y="856638"/>
                    <a:pt x="1392056" y="871232"/>
                    <a:pt x="1374053" y="871232"/>
                  </a:cubicBezTo>
                  <a:lnTo>
                    <a:pt x="32597" y="871232"/>
                  </a:lnTo>
                  <a:cubicBezTo>
                    <a:pt x="14594" y="871232"/>
                    <a:pt x="0" y="856638"/>
                    <a:pt x="0" y="838635"/>
                  </a:cubicBezTo>
                  <a:lnTo>
                    <a:pt x="0" y="32597"/>
                  </a:lnTo>
                  <a:cubicBezTo>
                    <a:pt x="0" y="14594"/>
                    <a:pt x="14594" y="0"/>
                    <a:pt x="32597" y="0"/>
                  </a:cubicBezTo>
                  <a:close/>
                </a:path>
              </a:pathLst>
            </a:custGeom>
            <a:solidFill>
              <a:srgbClr val="FFFFFF"/>
            </a:solidFill>
          </p:spPr>
        </p:sp>
        <p:sp>
          <p:nvSpPr>
            <p:cNvPr name="TextBox 30" id="30"/>
            <p:cNvSpPr txBox="true"/>
            <p:nvPr/>
          </p:nvSpPr>
          <p:spPr>
            <a:xfrm>
              <a:off x="0" y="-19050"/>
              <a:ext cx="1406650" cy="890282"/>
            </a:xfrm>
            <a:prstGeom prst="rect">
              <a:avLst/>
            </a:prstGeom>
          </p:spPr>
          <p:txBody>
            <a:bodyPr anchor="ctr" rtlCol="false" tIns="50800" lIns="50800" bIns="50800" rIns="50800"/>
            <a:lstStyle/>
            <a:p>
              <a:pPr algn="ctr">
                <a:lnSpc>
                  <a:spcPts val="2339"/>
                </a:lnSpc>
              </a:pPr>
            </a:p>
          </p:txBody>
        </p:sp>
      </p:grpSp>
      <p:grpSp>
        <p:nvGrpSpPr>
          <p:cNvPr name="Group 31" id="31"/>
          <p:cNvGrpSpPr/>
          <p:nvPr/>
        </p:nvGrpSpPr>
        <p:grpSpPr>
          <a:xfrm rot="0">
            <a:off x="5056065" y="7258445"/>
            <a:ext cx="3800058" cy="2264062"/>
            <a:chOff x="0" y="0"/>
            <a:chExt cx="1406650" cy="838078"/>
          </a:xfrm>
        </p:grpSpPr>
        <p:sp>
          <p:nvSpPr>
            <p:cNvPr name="Freeform 32" id="32"/>
            <p:cNvSpPr/>
            <p:nvPr/>
          </p:nvSpPr>
          <p:spPr>
            <a:xfrm flipH="false" flipV="false" rot="0">
              <a:off x="0" y="0"/>
              <a:ext cx="1406650" cy="838078"/>
            </a:xfrm>
            <a:custGeom>
              <a:avLst/>
              <a:gdLst/>
              <a:ahLst/>
              <a:cxnLst/>
              <a:rect r="r" b="b" t="t" l="l"/>
              <a:pathLst>
                <a:path h="838078" w="1406650">
                  <a:moveTo>
                    <a:pt x="32597" y="0"/>
                  </a:moveTo>
                  <a:lnTo>
                    <a:pt x="1374053" y="0"/>
                  </a:lnTo>
                  <a:cubicBezTo>
                    <a:pt x="1382699" y="0"/>
                    <a:pt x="1390990" y="3434"/>
                    <a:pt x="1397103" y="9547"/>
                  </a:cubicBezTo>
                  <a:cubicBezTo>
                    <a:pt x="1403216" y="15661"/>
                    <a:pt x="1406650" y="23952"/>
                    <a:pt x="1406650" y="32597"/>
                  </a:cubicBezTo>
                  <a:lnTo>
                    <a:pt x="1406650" y="805480"/>
                  </a:lnTo>
                  <a:cubicBezTo>
                    <a:pt x="1406650" y="814126"/>
                    <a:pt x="1403216" y="822417"/>
                    <a:pt x="1397103" y="828530"/>
                  </a:cubicBezTo>
                  <a:cubicBezTo>
                    <a:pt x="1390990" y="834643"/>
                    <a:pt x="1382699" y="838078"/>
                    <a:pt x="1374053" y="838078"/>
                  </a:cubicBezTo>
                  <a:lnTo>
                    <a:pt x="32597" y="838078"/>
                  </a:lnTo>
                  <a:cubicBezTo>
                    <a:pt x="14594" y="838078"/>
                    <a:pt x="0" y="823483"/>
                    <a:pt x="0" y="805480"/>
                  </a:cubicBezTo>
                  <a:lnTo>
                    <a:pt x="0" y="32597"/>
                  </a:lnTo>
                  <a:cubicBezTo>
                    <a:pt x="0" y="14594"/>
                    <a:pt x="14594" y="0"/>
                    <a:pt x="32597" y="0"/>
                  </a:cubicBezTo>
                  <a:close/>
                </a:path>
              </a:pathLst>
            </a:custGeom>
            <a:solidFill>
              <a:srgbClr val="FFFFFF"/>
            </a:solidFill>
          </p:spPr>
        </p:sp>
        <p:sp>
          <p:nvSpPr>
            <p:cNvPr name="TextBox 33" id="33"/>
            <p:cNvSpPr txBox="true"/>
            <p:nvPr/>
          </p:nvSpPr>
          <p:spPr>
            <a:xfrm>
              <a:off x="0" y="-19050"/>
              <a:ext cx="1406650" cy="857128"/>
            </a:xfrm>
            <a:prstGeom prst="rect">
              <a:avLst/>
            </a:prstGeom>
          </p:spPr>
          <p:txBody>
            <a:bodyPr anchor="ctr" rtlCol="false" tIns="50800" lIns="50800" bIns="50800" rIns="50800"/>
            <a:lstStyle/>
            <a:p>
              <a:pPr algn="ctr">
                <a:lnSpc>
                  <a:spcPts val="2339"/>
                </a:lnSpc>
              </a:pPr>
            </a:p>
          </p:txBody>
        </p:sp>
      </p:grpSp>
      <p:grpSp>
        <p:nvGrpSpPr>
          <p:cNvPr name="Group 34" id="34"/>
          <p:cNvGrpSpPr/>
          <p:nvPr/>
        </p:nvGrpSpPr>
        <p:grpSpPr>
          <a:xfrm rot="0">
            <a:off x="9723367" y="2630779"/>
            <a:ext cx="2771431" cy="1473868"/>
            <a:chOff x="0" y="0"/>
            <a:chExt cx="3695241" cy="1965157"/>
          </a:xfrm>
        </p:grpSpPr>
        <p:sp>
          <p:nvSpPr>
            <p:cNvPr name="TextBox 35" id="35"/>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PI Code</a:t>
              </a:r>
            </a:p>
          </p:txBody>
        </p:sp>
        <p:sp>
          <p:nvSpPr>
            <p:cNvPr name="TextBox 36" id="36"/>
            <p:cNvSpPr txBox="true"/>
            <p:nvPr/>
          </p:nvSpPr>
          <p:spPr>
            <a:xfrm rot="0">
              <a:off x="7368" y="817030"/>
              <a:ext cx="3687874" cy="1148126"/>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Set correctly per NRSC-4. Never change it. Verify with FCCdata.org. Translators need the NRSC translator PI table.</a:t>
              </a:r>
            </a:p>
          </p:txBody>
        </p:sp>
      </p:grpSp>
      <p:grpSp>
        <p:nvGrpSpPr>
          <p:cNvPr name="Group 37" id="37"/>
          <p:cNvGrpSpPr/>
          <p:nvPr/>
        </p:nvGrpSpPr>
        <p:grpSpPr>
          <a:xfrm rot="0">
            <a:off x="864937" y="2549825"/>
            <a:ext cx="2771431" cy="1038199"/>
            <a:chOff x="0" y="0"/>
            <a:chExt cx="3695241" cy="1384265"/>
          </a:xfrm>
        </p:grpSpPr>
        <p:sp>
          <p:nvSpPr>
            <p:cNvPr name="TextBox 38" id="38"/>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PS Name</a:t>
              </a:r>
            </a:p>
          </p:txBody>
        </p:sp>
        <p:sp>
          <p:nvSpPr>
            <p:cNvPr name="TextBox 39" id="39"/>
            <p:cNvSpPr txBox="true"/>
            <p:nvPr/>
          </p:nvSpPr>
          <p:spPr>
            <a:xfrm rot="0">
              <a:off x="7368" y="817030"/>
              <a:ext cx="3687874" cy="567235"/>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Static. 8 characters. Call letters or brand name. Never scroll it.</a:t>
              </a:r>
            </a:p>
          </p:txBody>
        </p:sp>
      </p:grpSp>
      <p:grpSp>
        <p:nvGrpSpPr>
          <p:cNvPr name="Group 40" id="40"/>
          <p:cNvGrpSpPr/>
          <p:nvPr/>
        </p:nvGrpSpPr>
        <p:grpSpPr>
          <a:xfrm rot="0">
            <a:off x="5294659" y="2322119"/>
            <a:ext cx="2771431" cy="1473868"/>
            <a:chOff x="0" y="0"/>
            <a:chExt cx="3695241" cy="1965157"/>
          </a:xfrm>
        </p:grpSpPr>
        <p:sp>
          <p:nvSpPr>
            <p:cNvPr name="TextBox 41" id="41"/>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RadioText</a:t>
              </a:r>
            </a:p>
          </p:txBody>
        </p:sp>
        <p:sp>
          <p:nvSpPr>
            <p:cNvPr name="TextBox 42" id="42"/>
            <p:cNvSpPr txBox="true"/>
            <p:nvPr/>
          </p:nvSpPr>
          <p:spPr>
            <a:xfrm rot="0">
              <a:off x="7368" y="817030"/>
              <a:ext cx="3687874" cy="1148126"/>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Dynamic. Artist - Title. Updated on every song change. Both RT and PS -- car displays vary on which field they show.</a:t>
              </a:r>
            </a:p>
          </p:txBody>
        </p:sp>
      </p:grpSp>
      <p:grpSp>
        <p:nvGrpSpPr>
          <p:cNvPr name="Group 43" id="43"/>
          <p:cNvGrpSpPr/>
          <p:nvPr/>
        </p:nvGrpSpPr>
        <p:grpSpPr>
          <a:xfrm rot="0">
            <a:off x="14066937" y="2644798"/>
            <a:ext cx="2771431" cy="1038199"/>
            <a:chOff x="0" y="0"/>
            <a:chExt cx="3695241" cy="1384265"/>
          </a:xfrm>
        </p:grpSpPr>
        <p:sp>
          <p:nvSpPr>
            <p:cNvPr name="TextBox 44" id="44"/>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PTY</a:t>
              </a:r>
            </a:p>
          </p:txBody>
        </p:sp>
        <p:sp>
          <p:nvSpPr>
            <p:cNvPr name="TextBox 45" id="45"/>
            <p:cNvSpPr txBox="true"/>
            <p:nvPr/>
          </p:nvSpPr>
          <p:spPr>
            <a:xfrm rot="0">
              <a:off x="7368" y="817030"/>
              <a:ext cx="3687874" cy="567235"/>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Set accurately for your format. Leave it alone. Do not leave it at 0.</a:t>
              </a:r>
            </a:p>
          </p:txBody>
        </p:sp>
      </p:grpSp>
      <p:grpSp>
        <p:nvGrpSpPr>
          <p:cNvPr name="Group 46" id="46"/>
          <p:cNvGrpSpPr/>
          <p:nvPr/>
        </p:nvGrpSpPr>
        <p:grpSpPr>
          <a:xfrm rot="0">
            <a:off x="1028700" y="694120"/>
            <a:ext cx="16230600" cy="941578"/>
            <a:chOff x="0" y="0"/>
            <a:chExt cx="21640800" cy="1255437"/>
          </a:xfrm>
        </p:grpSpPr>
        <p:sp>
          <p:nvSpPr>
            <p:cNvPr name="TextBox 47" id="47"/>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r>
                <a:rPr lang="en-US" sz="2600">
                  <a:solidFill>
                    <a:srgbClr val="FFFFFF"/>
                  </a:solidFill>
                  <a:latin typeface="Aileron"/>
                  <a:ea typeface="Aileron"/>
                  <a:cs typeface="Aileron"/>
                  <a:sym typeface="Aileron"/>
                </a:rPr>
                <a:t>WHAT GOOD LOOKS LIKE</a:t>
              </a:r>
            </a:p>
          </p:txBody>
        </p:sp>
        <p:sp>
          <p:nvSpPr>
            <p:cNvPr name="TextBox 48" id="48"/>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BEST PRACTICES</a:t>
              </a:r>
            </a:p>
          </p:txBody>
        </p:sp>
      </p:grpSp>
      <p:sp>
        <p:nvSpPr>
          <p:cNvPr name="TextBox 49" id="49"/>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grpSp>
        <p:nvGrpSpPr>
          <p:cNvPr name="Group 50" id="50"/>
          <p:cNvGrpSpPr/>
          <p:nvPr/>
        </p:nvGrpSpPr>
        <p:grpSpPr>
          <a:xfrm rot="0">
            <a:off x="864937" y="4880075"/>
            <a:ext cx="2771431" cy="1038199"/>
            <a:chOff x="0" y="0"/>
            <a:chExt cx="3695241" cy="1384265"/>
          </a:xfrm>
        </p:grpSpPr>
        <p:sp>
          <p:nvSpPr>
            <p:cNvPr name="TextBox 51" id="51"/>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TP/TA</a:t>
              </a:r>
            </a:p>
          </p:txBody>
        </p:sp>
        <p:sp>
          <p:nvSpPr>
            <p:cNvPr name="TextBox 52" id="52"/>
            <p:cNvSpPr txBox="true"/>
            <p:nvPr/>
          </p:nvSpPr>
          <p:spPr>
            <a:xfrm rot="0">
              <a:off x="7368" y="817030"/>
              <a:ext cx="3687874" cy="567235"/>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Only set TP if you actually carry traffic. Never leave TA stuck on.</a:t>
              </a:r>
            </a:p>
          </p:txBody>
        </p:sp>
      </p:grpSp>
      <p:grpSp>
        <p:nvGrpSpPr>
          <p:cNvPr name="Group 53" id="53"/>
          <p:cNvGrpSpPr/>
          <p:nvPr/>
        </p:nvGrpSpPr>
        <p:grpSpPr>
          <a:xfrm rot="0">
            <a:off x="5294659" y="4961030"/>
            <a:ext cx="2771431" cy="1473868"/>
            <a:chOff x="0" y="0"/>
            <a:chExt cx="3695241" cy="1965157"/>
          </a:xfrm>
        </p:grpSpPr>
        <p:sp>
          <p:nvSpPr>
            <p:cNvPr name="TextBox 54" id="54"/>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AF List</a:t>
              </a:r>
            </a:p>
          </p:txBody>
        </p:sp>
        <p:sp>
          <p:nvSpPr>
            <p:cNvPr name="TextBox 55" id="55"/>
            <p:cNvSpPr txBox="true"/>
            <p:nvPr/>
          </p:nvSpPr>
          <p:spPr>
            <a:xfrm rot="0">
              <a:off x="7368" y="817030"/>
              <a:ext cx="3687874" cy="1148126"/>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List every translator and same-format frequency accurately. Test by driving -- does the radio retune correctly?</a:t>
              </a:r>
            </a:p>
          </p:txBody>
        </p:sp>
      </p:grpSp>
      <p:grpSp>
        <p:nvGrpSpPr>
          <p:cNvPr name="Group 56" id="56"/>
          <p:cNvGrpSpPr/>
          <p:nvPr/>
        </p:nvGrpSpPr>
        <p:grpSpPr>
          <a:xfrm rot="0">
            <a:off x="9723367" y="5283709"/>
            <a:ext cx="2771431" cy="1473868"/>
            <a:chOff x="0" y="0"/>
            <a:chExt cx="3695241" cy="1965157"/>
          </a:xfrm>
        </p:grpSpPr>
        <p:sp>
          <p:nvSpPr>
            <p:cNvPr name="TextBox 57" id="57"/>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Group Allocation</a:t>
              </a:r>
            </a:p>
          </p:txBody>
        </p:sp>
        <p:sp>
          <p:nvSpPr>
            <p:cNvPr name="TextBox 58" id="58"/>
            <p:cNvSpPr txBox="true"/>
            <p:nvPr/>
          </p:nvSpPr>
          <p:spPr>
            <a:xfrm rot="0">
              <a:off x="7368" y="817030"/>
              <a:ext cx="3687874" cy="1148126"/>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0A: 40-60%. 2A: 20-30% if using dynamic RT. 4A: 5-10%. Disable every group not in use. Check for TMC and EON running by default.</a:t>
              </a:r>
            </a:p>
          </p:txBody>
        </p:sp>
      </p:grpSp>
      <p:grpSp>
        <p:nvGrpSpPr>
          <p:cNvPr name="Group 59" id="59"/>
          <p:cNvGrpSpPr/>
          <p:nvPr/>
        </p:nvGrpSpPr>
        <p:grpSpPr>
          <a:xfrm rot="0">
            <a:off x="14033682" y="5017105"/>
            <a:ext cx="2771431" cy="1691702"/>
            <a:chOff x="0" y="0"/>
            <a:chExt cx="3695241" cy="2255603"/>
          </a:xfrm>
        </p:grpSpPr>
        <p:sp>
          <p:nvSpPr>
            <p:cNvPr name="TextBox 60" id="60"/>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DTS AutoStage</a:t>
              </a:r>
            </a:p>
          </p:txBody>
        </p:sp>
        <p:sp>
          <p:nvSpPr>
            <p:cNvPr name="TextBox 61" id="61"/>
            <p:cNvSpPr txBox="true"/>
            <p:nvPr/>
          </p:nvSpPr>
          <p:spPr>
            <a:xfrm rot="0">
              <a:off x="7368" y="817030"/>
              <a:ext cx="3687874" cy="1438572"/>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Register your station. Upload logos in all required sizes. Connect automation to push now-playing in real time. Free to participate.</a:t>
              </a:r>
            </a:p>
          </p:txBody>
        </p:sp>
      </p:grpSp>
      <p:grpSp>
        <p:nvGrpSpPr>
          <p:cNvPr name="Group 62" id="62"/>
          <p:cNvGrpSpPr/>
          <p:nvPr/>
        </p:nvGrpSpPr>
        <p:grpSpPr>
          <a:xfrm rot="0">
            <a:off x="899120" y="7213331"/>
            <a:ext cx="2771431" cy="1691702"/>
            <a:chOff x="0" y="0"/>
            <a:chExt cx="3695241" cy="2255603"/>
          </a:xfrm>
        </p:grpSpPr>
        <p:sp>
          <p:nvSpPr>
            <p:cNvPr name="TextBox 63" id="63"/>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RadioDNS</a:t>
              </a:r>
            </a:p>
          </p:txBody>
        </p:sp>
        <p:sp>
          <p:nvSpPr>
            <p:cNvPr name="TextBox 64" id="64"/>
            <p:cNvSpPr txBox="true"/>
            <p:nvPr/>
          </p:nvSpPr>
          <p:spPr>
            <a:xfrm rot="0">
              <a:off x="7368" y="817030"/>
              <a:ext cx="3687874" cy="1438572"/>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Host an SI XML file on a public web server. Create the DNS records. Register with RadioDNS. Required for Audi, VW, Porsche, BMW hybrid radio listeners.</a:t>
              </a:r>
            </a:p>
          </p:txBody>
        </p:sp>
      </p:grpSp>
      <p:grpSp>
        <p:nvGrpSpPr>
          <p:cNvPr name="Group 65" id="65"/>
          <p:cNvGrpSpPr/>
          <p:nvPr/>
        </p:nvGrpSpPr>
        <p:grpSpPr>
          <a:xfrm rot="0">
            <a:off x="5294659" y="7567106"/>
            <a:ext cx="2771431" cy="1691702"/>
            <a:chOff x="0" y="0"/>
            <a:chExt cx="3695241" cy="2255603"/>
          </a:xfrm>
        </p:grpSpPr>
        <p:sp>
          <p:nvSpPr>
            <p:cNvPr name="TextBox 66" id="66"/>
            <p:cNvSpPr txBox="true"/>
            <p:nvPr/>
          </p:nvSpPr>
          <p:spPr>
            <a:xfrm rot="0">
              <a:off x="0" y="0"/>
              <a:ext cx="3076710" cy="304968"/>
            </a:xfrm>
            <a:prstGeom prst="rect">
              <a:avLst/>
            </a:prstGeom>
          </p:spPr>
          <p:txBody>
            <a:bodyPr anchor="t" rtlCol="false" tIns="0" lIns="0" bIns="0" rIns="0">
              <a:spAutoFit/>
            </a:bodyPr>
            <a:lstStyle/>
            <a:p>
              <a:pPr algn="l">
                <a:lnSpc>
                  <a:spcPts val="1848"/>
                </a:lnSpc>
              </a:pPr>
              <a:r>
                <a:rPr lang="en-US" b="true" sz="1540">
                  <a:solidFill>
                    <a:srgbClr val="1C1C1C"/>
                  </a:solidFill>
                  <a:latin typeface="DM Sans Bold"/>
                  <a:ea typeface="DM Sans Bold"/>
                  <a:cs typeface="DM Sans Bold"/>
                  <a:sym typeface="DM Sans Bold"/>
                </a:rPr>
                <a:t>Monitor, Monitor!</a:t>
              </a:r>
            </a:p>
          </p:txBody>
        </p:sp>
        <p:sp>
          <p:nvSpPr>
            <p:cNvPr name="TextBox 67" id="67"/>
            <p:cNvSpPr txBox="true"/>
            <p:nvPr/>
          </p:nvSpPr>
          <p:spPr>
            <a:xfrm rot="0">
              <a:off x="7368" y="817030"/>
              <a:ext cx="3687874" cy="1438572"/>
            </a:xfrm>
            <a:prstGeom prst="rect">
              <a:avLst/>
            </a:prstGeom>
          </p:spPr>
          <p:txBody>
            <a:bodyPr anchor="t" rtlCol="false" tIns="0" lIns="0" bIns="0" rIns="0">
              <a:spAutoFit/>
            </a:bodyPr>
            <a:lstStyle/>
            <a:p>
              <a:pPr algn="l">
                <a:lnSpc>
                  <a:spcPts val="1779"/>
                </a:lnSpc>
              </a:pPr>
              <a:r>
                <a:rPr lang="en-US" sz="1368">
                  <a:solidFill>
                    <a:srgbClr val="1C1C1C"/>
                  </a:solidFill>
                  <a:latin typeface="DM Sans"/>
                  <a:ea typeface="DM Sans"/>
                  <a:cs typeface="DM Sans"/>
                  <a:sym typeface="DM Sans"/>
                </a:rPr>
                <a:t>Inovonics 551 for HD stations. Inovonics 541 for FM-only. RTL-SDR for free spot-checking. RDS doesn't fail loudly -- it just quietly sends wrong data.</a:t>
              </a:r>
            </a:p>
          </p:txBody>
        </p:sp>
      </p:grpSp>
    </p:spTree>
  </p:cSld>
  <p:clrMapOvr>
    <a:masterClrMapping/>
  </p:clrMapOvr>
  <p:transition spd="slow">
    <p:push dir="l"/>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C1C1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3000"/>
            </a:blip>
            <a:stretch>
              <a:fillRect l="0" t="-9222" r="0" b="-9222"/>
            </a:stretch>
          </a:blipFill>
        </p:spPr>
      </p:sp>
      <p:grpSp>
        <p:nvGrpSpPr>
          <p:cNvPr name="Group 3" id="3"/>
          <p:cNvGrpSpPr/>
          <p:nvPr/>
        </p:nvGrpSpPr>
        <p:grpSpPr>
          <a:xfrm rot="0">
            <a:off x="626343" y="3319913"/>
            <a:ext cx="3800058" cy="3647174"/>
            <a:chOff x="0" y="0"/>
            <a:chExt cx="1406650" cy="1350058"/>
          </a:xfrm>
        </p:grpSpPr>
        <p:sp>
          <p:nvSpPr>
            <p:cNvPr name="Freeform 4" id="4"/>
            <p:cNvSpPr/>
            <p:nvPr/>
          </p:nvSpPr>
          <p:spPr>
            <a:xfrm flipH="false" flipV="false" rot="0">
              <a:off x="0" y="0"/>
              <a:ext cx="1406650" cy="1350058"/>
            </a:xfrm>
            <a:custGeom>
              <a:avLst/>
              <a:gdLst/>
              <a:ahLst/>
              <a:cxnLst/>
              <a:rect r="r" b="b" t="t" l="l"/>
              <a:pathLst>
                <a:path h="1350058" w="1406650">
                  <a:moveTo>
                    <a:pt x="32597" y="0"/>
                  </a:moveTo>
                  <a:lnTo>
                    <a:pt x="1374053" y="0"/>
                  </a:lnTo>
                  <a:cubicBezTo>
                    <a:pt x="1382699" y="0"/>
                    <a:pt x="1390990" y="3434"/>
                    <a:pt x="1397103" y="9547"/>
                  </a:cubicBezTo>
                  <a:cubicBezTo>
                    <a:pt x="1403216" y="15661"/>
                    <a:pt x="1406650" y="23952"/>
                    <a:pt x="1406650" y="32597"/>
                  </a:cubicBezTo>
                  <a:lnTo>
                    <a:pt x="1406650" y="1317461"/>
                  </a:lnTo>
                  <a:cubicBezTo>
                    <a:pt x="1406650" y="1335464"/>
                    <a:pt x="1392056" y="1350058"/>
                    <a:pt x="1374053" y="1350058"/>
                  </a:cubicBezTo>
                  <a:lnTo>
                    <a:pt x="32597" y="1350058"/>
                  </a:lnTo>
                  <a:cubicBezTo>
                    <a:pt x="23952" y="1350058"/>
                    <a:pt x="15661" y="1346624"/>
                    <a:pt x="9547" y="1340511"/>
                  </a:cubicBezTo>
                  <a:cubicBezTo>
                    <a:pt x="3434" y="1334398"/>
                    <a:pt x="0" y="1326106"/>
                    <a:pt x="0" y="1317461"/>
                  </a:cubicBezTo>
                  <a:lnTo>
                    <a:pt x="0" y="32597"/>
                  </a:lnTo>
                  <a:cubicBezTo>
                    <a:pt x="0" y="14594"/>
                    <a:pt x="14594" y="0"/>
                    <a:pt x="32597" y="0"/>
                  </a:cubicBezTo>
                  <a:close/>
                </a:path>
              </a:pathLst>
            </a:custGeom>
            <a:solidFill>
              <a:srgbClr val="FFFFFF"/>
            </a:solidFill>
          </p:spPr>
        </p:sp>
        <p:sp>
          <p:nvSpPr>
            <p:cNvPr name="TextBox 5" id="5"/>
            <p:cNvSpPr txBox="true"/>
            <p:nvPr/>
          </p:nvSpPr>
          <p:spPr>
            <a:xfrm>
              <a:off x="0" y="-19050"/>
              <a:ext cx="1406650" cy="1369108"/>
            </a:xfrm>
            <a:prstGeom prst="rect">
              <a:avLst/>
            </a:prstGeom>
          </p:spPr>
          <p:txBody>
            <a:bodyPr anchor="ctr" rtlCol="false" tIns="50800" lIns="50800" bIns="50800" rIns="50800"/>
            <a:lstStyle/>
            <a:p>
              <a:pPr algn="ctr">
                <a:lnSpc>
                  <a:spcPts val="2339"/>
                </a:lnSpc>
              </a:pPr>
            </a:p>
          </p:txBody>
        </p:sp>
      </p:grpSp>
      <p:sp>
        <p:nvSpPr>
          <p:cNvPr name="Freeform 6" id="6"/>
          <p:cNvSpPr/>
          <p:nvPr/>
        </p:nvSpPr>
        <p:spPr>
          <a:xfrm flipH="false" flipV="false" rot="0">
            <a:off x="3712196" y="3564304"/>
            <a:ext cx="465904" cy="524010"/>
          </a:xfrm>
          <a:custGeom>
            <a:avLst/>
            <a:gdLst/>
            <a:ahLst/>
            <a:cxnLst/>
            <a:rect r="r" b="b" t="t" l="l"/>
            <a:pathLst>
              <a:path h="524010" w="465904">
                <a:moveTo>
                  <a:pt x="0" y="0"/>
                </a:moveTo>
                <a:lnTo>
                  <a:pt x="465904" y="0"/>
                </a:lnTo>
                <a:lnTo>
                  <a:pt x="465904" y="524009"/>
                </a:lnTo>
                <a:lnTo>
                  <a:pt x="0" y="524009"/>
                </a:lnTo>
                <a:lnTo>
                  <a:pt x="0" y="0"/>
                </a:lnTo>
                <a:close/>
              </a:path>
            </a:pathLst>
          </a:custGeom>
          <a:blipFill>
            <a:blip r:embed="rId3"/>
            <a:stretch>
              <a:fillRect l="0" t="0" r="-213815" b="0"/>
            </a:stretch>
          </a:blipFill>
        </p:spPr>
      </p:sp>
      <p:grpSp>
        <p:nvGrpSpPr>
          <p:cNvPr name="Group 7" id="7"/>
          <p:cNvGrpSpPr/>
          <p:nvPr/>
        </p:nvGrpSpPr>
        <p:grpSpPr>
          <a:xfrm rot="0">
            <a:off x="5041610" y="3319913"/>
            <a:ext cx="3800058" cy="3647174"/>
            <a:chOff x="0" y="0"/>
            <a:chExt cx="1406650" cy="1350058"/>
          </a:xfrm>
        </p:grpSpPr>
        <p:sp>
          <p:nvSpPr>
            <p:cNvPr name="Freeform 8" id="8"/>
            <p:cNvSpPr/>
            <p:nvPr/>
          </p:nvSpPr>
          <p:spPr>
            <a:xfrm flipH="false" flipV="false" rot="0">
              <a:off x="0" y="0"/>
              <a:ext cx="1406650" cy="1350058"/>
            </a:xfrm>
            <a:custGeom>
              <a:avLst/>
              <a:gdLst/>
              <a:ahLst/>
              <a:cxnLst/>
              <a:rect r="r" b="b" t="t" l="l"/>
              <a:pathLst>
                <a:path h="1350058" w="1406650">
                  <a:moveTo>
                    <a:pt x="32597" y="0"/>
                  </a:moveTo>
                  <a:lnTo>
                    <a:pt x="1374053" y="0"/>
                  </a:lnTo>
                  <a:cubicBezTo>
                    <a:pt x="1382699" y="0"/>
                    <a:pt x="1390990" y="3434"/>
                    <a:pt x="1397103" y="9547"/>
                  </a:cubicBezTo>
                  <a:cubicBezTo>
                    <a:pt x="1403216" y="15661"/>
                    <a:pt x="1406650" y="23952"/>
                    <a:pt x="1406650" y="32597"/>
                  </a:cubicBezTo>
                  <a:lnTo>
                    <a:pt x="1406650" y="1317461"/>
                  </a:lnTo>
                  <a:cubicBezTo>
                    <a:pt x="1406650" y="1335464"/>
                    <a:pt x="1392056" y="1350058"/>
                    <a:pt x="1374053" y="1350058"/>
                  </a:cubicBezTo>
                  <a:lnTo>
                    <a:pt x="32597" y="1350058"/>
                  </a:lnTo>
                  <a:cubicBezTo>
                    <a:pt x="23952" y="1350058"/>
                    <a:pt x="15661" y="1346624"/>
                    <a:pt x="9547" y="1340511"/>
                  </a:cubicBezTo>
                  <a:cubicBezTo>
                    <a:pt x="3434" y="1334398"/>
                    <a:pt x="0" y="1326106"/>
                    <a:pt x="0" y="1317461"/>
                  </a:cubicBezTo>
                  <a:lnTo>
                    <a:pt x="0" y="32597"/>
                  </a:lnTo>
                  <a:cubicBezTo>
                    <a:pt x="0" y="14594"/>
                    <a:pt x="14594" y="0"/>
                    <a:pt x="32597" y="0"/>
                  </a:cubicBezTo>
                  <a:close/>
                </a:path>
              </a:pathLst>
            </a:custGeom>
            <a:solidFill>
              <a:srgbClr val="FFFFFF"/>
            </a:solidFill>
          </p:spPr>
        </p:sp>
        <p:sp>
          <p:nvSpPr>
            <p:cNvPr name="TextBox 9" id="9"/>
            <p:cNvSpPr txBox="true"/>
            <p:nvPr/>
          </p:nvSpPr>
          <p:spPr>
            <a:xfrm>
              <a:off x="0" y="-19050"/>
              <a:ext cx="1406650" cy="1369108"/>
            </a:xfrm>
            <a:prstGeom prst="rect">
              <a:avLst/>
            </a:prstGeom>
          </p:spPr>
          <p:txBody>
            <a:bodyPr anchor="ctr" rtlCol="false" tIns="50800" lIns="50800" bIns="50800" rIns="50800"/>
            <a:lstStyle/>
            <a:p>
              <a:pPr algn="ctr">
                <a:lnSpc>
                  <a:spcPts val="2339"/>
                </a:lnSpc>
              </a:pPr>
            </a:p>
          </p:txBody>
        </p:sp>
      </p:grpSp>
      <p:sp>
        <p:nvSpPr>
          <p:cNvPr name="Freeform 10" id="10"/>
          <p:cNvSpPr/>
          <p:nvPr/>
        </p:nvSpPr>
        <p:spPr>
          <a:xfrm flipH="false" flipV="false" rot="0">
            <a:off x="8127877" y="3628573"/>
            <a:ext cx="520238" cy="491625"/>
          </a:xfrm>
          <a:custGeom>
            <a:avLst/>
            <a:gdLst/>
            <a:ahLst/>
            <a:cxnLst/>
            <a:rect r="r" b="b" t="t" l="l"/>
            <a:pathLst>
              <a:path h="491625" w="520238">
                <a:moveTo>
                  <a:pt x="0" y="0"/>
                </a:moveTo>
                <a:lnTo>
                  <a:pt x="520238" y="0"/>
                </a:lnTo>
                <a:lnTo>
                  <a:pt x="520238" y="491625"/>
                </a:lnTo>
                <a:lnTo>
                  <a:pt x="0" y="491625"/>
                </a:lnTo>
                <a:lnTo>
                  <a:pt x="0" y="0"/>
                </a:lnTo>
                <a:close/>
              </a:path>
            </a:pathLst>
          </a:custGeom>
          <a:blipFill>
            <a:blip r:embed="rId4"/>
            <a:stretch>
              <a:fillRect l="0" t="0" r="0" b="0"/>
            </a:stretch>
          </a:blipFill>
        </p:spPr>
      </p:sp>
      <p:grpSp>
        <p:nvGrpSpPr>
          <p:cNvPr name="Group 11" id="11"/>
          <p:cNvGrpSpPr/>
          <p:nvPr/>
        </p:nvGrpSpPr>
        <p:grpSpPr>
          <a:xfrm rot="0">
            <a:off x="9451604" y="3319913"/>
            <a:ext cx="3800058" cy="3647174"/>
            <a:chOff x="0" y="0"/>
            <a:chExt cx="1406650" cy="1350058"/>
          </a:xfrm>
        </p:grpSpPr>
        <p:sp>
          <p:nvSpPr>
            <p:cNvPr name="Freeform 12" id="12"/>
            <p:cNvSpPr/>
            <p:nvPr/>
          </p:nvSpPr>
          <p:spPr>
            <a:xfrm flipH="false" flipV="false" rot="0">
              <a:off x="0" y="0"/>
              <a:ext cx="1406650" cy="1350058"/>
            </a:xfrm>
            <a:custGeom>
              <a:avLst/>
              <a:gdLst/>
              <a:ahLst/>
              <a:cxnLst/>
              <a:rect r="r" b="b" t="t" l="l"/>
              <a:pathLst>
                <a:path h="1350058" w="1406650">
                  <a:moveTo>
                    <a:pt x="32597" y="0"/>
                  </a:moveTo>
                  <a:lnTo>
                    <a:pt x="1374053" y="0"/>
                  </a:lnTo>
                  <a:cubicBezTo>
                    <a:pt x="1382699" y="0"/>
                    <a:pt x="1390990" y="3434"/>
                    <a:pt x="1397103" y="9547"/>
                  </a:cubicBezTo>
                  <a:cubicBezTo>
                    <a:pt x="1403216" y="15661"/>
                    <a:pt x="1406650" y="23952"/>
                    <a:pt x="1406650" y="32597"/>
                  </a:cubicBezTo>
                  <a:lnTo>
                    <a:pt x="1406650" y="1317461"/>
                  </a:lnTo>
                  <a:cubicBezTo>
                    <a:pt x="1406650" y="1335464"/>
                    <a:pt x="1392056" y="1350058"/>
                    <a:pt x="1374053" y="1350058"/>
                  </a:cubicBezTo>
                  <a:lnTo>
                    <a:pt x="32597" y="1350058"/>
                  </a:lnTo>
                  <a:cubicBezTo>
                    <a:pt x="23952" y="1350058"/>
                    <a:pt x="15661" y="1346624"/>
                    <a:pt x="9547" y="1340511"/>
                  </a:cubicBezTo>
                  <a:cubicBezTo>
                    <a:pt x="3434" y="1334398"/>
                    <a:pt x="0" y="1326106"/>
                    <a:pt x="0" y="1317461"/>
                  </a:cubicBezTo>
                  <a:lnTo>
                    <a:pt x="0" y="32597"/>
                  </a:lnTo>
                  <a:cubicBezTo>
                    <a:pt x="0" y="14594"/>
                    <a:pt x="14594" y="0"/>
                    <a:pt x="32597" y="0"/>
                  </a:cubicBezTo>
                  <a:close/>
                </a:path>
              </a:pathLst>
            </a:custGeom>
            <a:solidFill>
              <a:srgbClr val="FFFFFF"/>
            </a:solidFill>
          </p:spPr>
        </p:sp>
        <p:sp>
          <p:nvSpPr>
            <p:cNvPr name="TextBox 13" id="13"/>
            <p:cNvSpPr txBox="true"/>
            <p:nvPr/>
          </p:nvSpPr>
          <p:spPr>
            <a:xfrm>
              <a:off x="0" y="-19050"/>
              <a:ext cx="1406650" cy="1369108"/>
            </a:xfrm>
            <a:prstGeom prst="rect">
              <a:avLst/>
            </a:prstGeom>
          </p:spPr>
          <p:txBody>
            <a:bodyPr anchor="ctr" rtlCol="false" tIns="50800" lIns="50800" bIns="50800" rIns="50800"/>
            <a:lstStyle/>
            <a:p>
              <a:pPr algn="ctr">
                <a:lnSpc>
                  <a:spcPts val="2339"/>
                </a:lnSpc>
              </a:pPr>
            </a:p>
          </p:txBody>
        </p:sp>
      </p:grpSp>
      <p:grpSp>
        <p:nvGrpSpPr>
          <p:cNvPr name="Group 14" id="14"/>
          <p:cNvGrpSpPr/>
          <p:nvPr/>
        </p:nvGrpSpPr>
        <p:grpSpPr>
          <a:xfrm rot="0">
            <a:off x="9690198" y="3628573"/>
            <a:ext cx="2771431" cy="3020491"/>
            <a:chOff x="0" y="0"/>
            <a:chExt cx="3695241" cy="4027322"/>
          </a:xfrm>
        </p:grpSpPr>
        <p:sp>
          <p:nvSpPr>
            <p:cNvPr name="TextBox 15" id="15"/>
            <p:cNvSpPr txBox="true"/>
            <p:nvPr/>
          </p:nvSpPr>
          <p:spPr>
            <a:xfrm rot="0">
              <a:off x="0" y="0"/>
              <a:ext cx="3076710" cy="914904"/>
            </a:xfrm>
            <a:prstGeom prst="rect">
              <a:avLst/>
            </a:prstGeom>
          </p:spPr>
          <p:txBody>
            <a:bodyPr anchor="t" rtlCol="false" tIns="0" lIns="0" bIns="0" rIns="0">
              <a:spAutoFit/>
            </a:bodyPr>
            <a:lstStyle/>
            <a:p>
              <a:pPr algn="l">
                <a:lnSpc>
                  <a:spcPts val="1848"/>
                </a:lnSpc>
              </a:pPr>
              <a:r>
                <a:rPr lang="en-US" sz="1540" b="true">
                  <a:solidFill>
                    <a:srgbClr val="000000"/>
                  </a:solidFill>
                  <a:latin typeface="DM Sans Bold"/>
                  <a:ea typeface="DM Sans Bold"/>
                  <a:cs typeface="DM Sans Bold"/>
                  <a:sym typeface="DM Sans Bold"/>
                </a:rPr>
                <a:t>Aut</a:t>
              </a:r>
              <a:r>
                <a:rPr lang="en-US" b="true" sz="1540">
                  <a:solidFill>
                    <a:srgbClr val="000000"/>
                  </a:solidFill>
                  <a:latin typeface="DM Sans Bold"/>
                  <a:ea typeface="DM Sans Bold"/>
                  <a:cs typeface="DM Sans Bold"/>
                  <a:sym typeface="DM Sans Bold"/>
                </a:rPr>
                <a:t>oStage works without HD Radio and without RDS (sort of)</a:t>
              </a:r>
            </a:p>
          </p:txBody>
        </p:sp>
        <p:sp>
          <p:nvSpPr>
            <p:cNvPr name="TextBox 16" id="16"/>
            <p:cNvSpPr txBox="true"/>
            <p:nvPr/>
          </p:nvSpPr>
          <p:spPr>
            <a:xfrm rot="0">
              <a:off x="7368" y="1426967"/>
              <a:ext cx="3687874" cy="2600355"/>
            </a:xfrm>
            <a:prstGeom prst="rect">
              <a:avLst/>
            </a:prstGeom>
          </p:spPr>
          <p:txBody>
            <a:bodyPr anchor="t" rtlCol="false" tIns="0" lIns="0" bIns="0" rIns="0">
              <a:spAutoFit/>
            </a:bodyPr>
            <a:lstStyle/>
            <a:p>
              <a:pPr algn="l">
                <a:lnSpc>
                  <a:spcPts val="1779"/>
                </a:lnSpc>
              </a:pPr>
              <a:r>
                <a:rPr lang="en-US" sz="1368">
                  <a:solidFill>
                    <a:srgbClr val="000000"/>
                  </a:solidFill>
                  <a:latin typeface="DM Sans"/>
                  <a:ea typeface="DM Sans"/>
                  <a:cs typeface="DM Sans"/>
                  <a:sym typeface="DM Sans"/>
                </a:rPr>
                <a:t>AutoStage can f</a:t>
              </a:r>
              <a:r>
                <a:rPr lang="en-US" sz="1368">
                  <a:solidFill>
                    <a:srgbClr val="000000"/>
                  </a:solidFill>
                  <a:latin typeface="DM Sans"/>
                  <a:ea typeface="DM Sans"/>
                  <a:cs typeface="DM Sans"/>
                  <a:sym typeface="DM Sans"/>
                </a:rPr>
                <a:t>all back to geo-location to identify a station if RDS is absent or broken. But to get the PI-based lookup chain working correctly, the RDS subcarrier has to be present and the PI has to be right. Geo-fallback is a crutch, not a design strategy.</a:t>
              </a:r>
            </a:p>
          </p:txBody>
        </p:sp>
      </p:grpSp>
      <p:sp>
        <p:nvSpPr>
          <p:cNvPr name="Freeform 17" id="17"/>
          <p:cNvSpPr/>
          <p:nvPr/>
        </p:nvSpPr>
        <p:spPr>
          <a:xfrm flipH="false" flipV="false" rot="0">
            <a:off x="12257776" y="3536559"/>
            <a:ext cx="803266" cy="675653"/>
          </a:xfrm>
          <a:custGeom>
            <a:avLst/>
            <a:gdLst/>
            <a:ahLst/>
            <a:cxnLst/>
            <a:rect r="r" b="b" t="t" l="l"/>
            <a:pathLst>
              <a:path h="675653" w="803266">
                <a:moveTo>
                  <a:pt x="0" y="0"/>
                </a:moveTo>
                <a:lnTo>
                  <a:pt x="803266" y="0"/>
                </a:lnTo>
                <a:lnTo>
                  <a:pt x="803266" y="675653"/>
                </a:lnTo>
                <a:lnTo>
                  <a:pt x="0" y="675653"/>
                </a:lnTo>
                <a:lnTo>
                  <a:pt x="0" y="0"/>
                </a:lnTo>
                <a:close/>
              </a:path>
            </a:pathLst>
          </a:custGeom>
          <a:blipFill>
            <a:blip r:embed="rId5"/>
            <a:stretch>
              <a:fillRect l="0" t="-16478" r="0" b="-2408"/>
            </a:stretch>
          </a:blipFill>
        </p:spPr>
      </p:sp>
      <p:grpSp>
        <p:nvGrpSpPr>
          <p:cNvPr name="Group 18" id="18"/>
          <p:cNvGrpSpPr/>
          <p:nvPr/>
        </p:nvGrpSpPr>
        <p:grpSpPr>
          <a:xfrm rot="0">
            <a:off x="13861598" y="3319913"/>
            <a:ext cx="3800058" cy="3647174"/>
            <a:chOff x="0" y="0"/>
            <a:chExt cx="1406650" cy="1350058"/>
          </a:xfrm>
        </p:grpSpPr>
        <p:sp>
          <p:nvSpPr>
            <p:cNvPr name="Freeform 19" id="19"/>
            <p:cNvSpPr/>
            <p:nvPr/>
          </p:nvSpPr>
          <p:spPr>
            <a:xfrm flipH="false" flipV="false" rot="0">
              <a:off x="0" y="0"/>
              <a:ext cx="1406650" cy="1350058"/>
            </a:xfrm>
            <a:custGeom>
              <a:avLst/>
              <a:gdLst/>
              <a:ahLst/>
              <a:cxnLst/>
              <a:rect r="r" b="b" t="t" l="l"/>
              <a:pathLst>
                <a:path h="1350058" w="1406650">
                  <a:moveTo>
                    <a:pt x="32597" y="0"/>
                  </a:moveTo>
                  <a:lnTo>
                    <a:pt x="1374053" y="0"/>
                  </a:lnTo>
                  <a:cubicBezTo>
                    <a:pt x="1382699" y="0"/>
                    <a:pt x="1390990" y="3434"/>
                    <a:pt x="1397103" y="9547"/>
                  </a:cubicBezTo>
                  <a:cubicBezTo>
                    <a:pt x="1403216" y="15661"/>
                    <a:pt x="1406650" y="23952"/>
                    <a:pt x="1406650" y="32597"/>
                  </a:cubicBezTo>
                  <a:lnTo>
                    <a:pt x="1406650" y="1317461"/>
                  </a:lnTo>
                  <a:cubicBezTo>
                    <a:pt x="1406650" y="1335464"/>
                    <a:pt x="1392056" y="1350058"/>
                    <a:pt x="1374053" y="1350058"/>
                  </a:cubicBezTo>
                  <a:lnTo>
                    <a:pt x="32597" y="1350058"/>
                  </a:lnTo>
                  <a:cubicBezTo>
                    <a:pt x="23952" y="1350058"/>
                    <a:pt x="15661" y="1346624"/>
                    <a:pt x="9547" y="1340511"/>
                  </a:cubicBezTo>
                  <a:cubicBezTo>
                    <a:pt x="3434" y="1334398"/>
                    <a:pt x="0" y="1326106"/>
                    <a:pt x="0" y="1317461"/>
                  </a:cubicBezTo>
                  <a:lnTo>
                    <a:pt x="0" y="32597"/>
                  </a:lnTo>
                  <a:cubicBezTo>
                    <a:pt x="0" y="14594"/>
                    <a:pt x="14594" y="0"/>
                    <a:pt x="32597" y="0"/>
                  </a:cubicBezTo>
                  <a:close/>
                </a:path>
              </a:pathLst>
            </a:custGeom>
            <a:solidFill>
              <a:srgbClr val="FFFFFF"/>
            </a:solidFill>
          </p:spPr>
        </p:sp>
        <p:sp>
          <p:nvSpPr>
            <p:cNvPr name="TextBox 20" id="20"/>
            <p:cNvSpPr txBox="true"/>
            <p:nvPr/>
          </p:nvSpPr>
          <p:spPr>
            <a:xfrm>
              <a:off x="0" y="-19050"/>
              <a:ext cx="1406650" cy="1369108"/>
            </a:xfrm>
            <a:prstGeom prst="rect">
              <a:avLst/>
            </a:prstGeom>
          </p:spPr>
          <p:txBody>
            <a:bodyPr anchor="ctr" rtlCol="false" tIns="50800" lIns="50800" bIns="50800" rIns="50800"/>
            <a:lstStyle/>
            <a:p>
              <a:pPr algn="ctr">
                <a:lnSpc>
                  <a:spcPts val="2339"/>
                </a:lnSpc>
              </a:pPr>
            </a:p>
          </p:txBody>
        </p:sp>
      </p:grpSp>
      <p:sp>
        <p:nvSpPr>
          <p:cNvPr name="Freeform 21" id="21"/>
          <p:cNvSpPr/>
          <p:nvPr/>
        </p:nvSpPr>
        <p:spPr>
          <a:xfrm flipH="false" flipV="false" rot="0">
            <a:off x="16871623" y="3564304"/>
            <a:ext cx="515915" cy="515915"/>
          </a:xfrm>
          <a:custGeom>
            <a:avLst/>
            <a:gdLst/>
            <a:ahLst/>
            <a:cxnLst/>
            <a:rect r="r" b="b" t="t" l="l"/>
            <a:pathLst>
              <a:path h="515915" w="515915">
                <a:moveTo>
                  <a:pt x="0" y="0"/>
                </a:moveTo>
                <a:lnTo>
                  <a:pt x="515915" y="0"/>
                </a:lnTo>
                <a:lnTo>
                  <a:pt x="515915" y="515915"/>
                </a:lnTo>
                <a:lnTo>
                  <a:pt x="0" y="5159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8"/>
            <a:stretch>
              <a:fillRect l="0" t="0" r="0" b="0"/>
            </a:stretch>
          </a:blipFill>
        </p:spPr>
      </p:sp>
      <p:grpSp>
        <p:nvGrpSpPr>
          <p:cNvPr name="Group 23" id="23"/>
          <p:cNvGrpSpPr/>
          <p:nvPr/>
        </p:nvGrpSpPr>
        <p:grpSpPr>
          <a:xfrm rot="0">
            <a:off x="864937" y="3628573"/>
            <a:ext cx="2771431" cy="3227434"/>
            <a:chOff x="0" y="0"/>
            <a:chExt cx="3695241" cy="4303245"/>
          </a:xfrm>
        </p:grpSpPr>
        <p:sp>
          <p:nvSpPr>
            <p:cNvPr name="TextBox 24" id="24"/>
            <p:cNvSpPr txBox="true"/>
            <p:nvPr/>
          </p:nvSpPr>
          <p:spPr>
            <a:xfrm rot="0">
              <a:off x="0" y="0"/>
              <a:ext cx="3076710" cy="609936"/>
            </a:xfrm>
            <a:prstGeom prst="rect">
              <a:avLst/>
            </a:prstGeom>
          </p:spPr>
          <p:txBody>
            <a:bodyPr anchor="t" rtlCol="false" tIns="0" lIns="0" bIns="0" rIns="0">
              <a:spAutoFit/>
            </a:bodyPr>
            <a:lstStyle/>
            <a:p>
              <a:pPr algn="l">
                <a:lnSpc>
                  <a:spcPts val="1848"/>
                </a:lnSpc>
              </a:pPr>
              <a:r>
                <a:rPr lang="en-US" sz="1540" b="true">
                  <a:solidFill>
                    <a:srgbClr val="000000"/>
                  </a:solidFill>
                  <a:latin typeface="DM Sans Bold"/>
                  <a:ea typeface="DM Sans Bold"/>
                  <a:cs typeface="DM Sans Bold"/>
                  <a:sym typeface="DM Sans Bold"/>
                </a:rPr>
                <a:t>H</a:t>
              </a:r>
              <a:r>
                <a:rPr lang="en-US" b="true" sz="1540">
                  <a:solidFill>
                    <a:srgbClr val="000000"/>
                  </a:solidFill>
                  <a:latin typeface="DM Sans Bold"/>
                  <a:ea typeface="DM Sans Bold"/>
                  <a:cs typeface="DM Sans Bold"/>
                  <a:sym typeface="DM Sans Bold"/>
                </a:rPr>
                <a:t>D Radio PSD does NOT use</a:t>
              </a:r>
              <a:r>
                <a:rPr lang="en-US" b="true" sz="1540">
                  <a:solidFill>
                    <a:srgbClr val="000000"/>
                  </a:solidFill>
                  <a:latin typeface="DM Sans Bold"/>
                  <a:ea typeface="DM Sans Bold"/>
                  <a:cs typeface="DM Sans Bold"/>
                  <a:sym typeface="DM Sans Bold"/>
                </a:rPr>
                <a:t> t</a:t>
              </a:r>
              <a:r>
                <a:rPr lang="en-US" b="true" sz="1540">
                  <a:solidFill>
                    <a:srgbClr val="000000"/>
                  </a:solidFill>
                  <a:latin typeface="DM Sans Bold"/>
                  <a:ea typeface="DM Sans Bold"/>
                  <a:cs typeface="DM Sans Bold"/>
                  <a:sym typeface="DM Sans Bold"/>
                </a:rPr>
                <a:t>h</a:t>
              </a:r>
              <a:r>
                <a:rPr lang="en-US" b="true" sz="1540">
                  <a:solidFill>
                    <a:srgbClr val="000000"/>
                  </a:solidFill>
                  <a:latin typeface="DM Sans Bold"/>
                  <a:ea typeface="DM Sans Bold"/>
                  <a:cs typeface="DM Sans Bold"/>
                  <a:sym typeface="DM Sans Bold"/>
                </a:rPr>
                <a:t>e</a:t>
              </a:r>
              <a:r>
                <a:rPr lang="en-US" b="true" sz="1540">
                  <a:solidFill>
                    <a:srgbClr val="000000"/>
                  </a:solidFill>
                  <a:latin typeface="DM Sans Bold"/>
                  <a:ea typeface="DM Sans Bold"/>
                  <a:cs typeface="DM Sans Bold"/>
                  <a:sym typeface="DM Sans Bold"/>
                </a:rPr>
                <a:t> PI</a:t>
              </a:r>
              <a:r>
                <a:rPr lang="en-US" b="true" sz="1540">
                  <a:solidFill>
                    <a:srgbClr val="000000"/>
                  </a:solidFill>
                  <a:latin typeface="DM Sans Bold"/>
                  <a:ea typeface="DM Sans Bold"/>
                  <a:cs typeface="DM Sans Bold"/>
                  <a:sym typeface="DM Sans Bold"/>
                </a:rPr>
                <a:t> </a:t>
              </a:r>
              <a:r>
                <a:rPr lang="en-US" b="true" sz="1540">
                  <a:solidFill>
                    <a:srgbClr val="000000"/>
                  </a:solidFill>
                  <a:latin typeface="DM Sans Bold"/>
                  <a:ea typeface="DM Sans Bold"/>
                  <a:cs typeface="DM Sans Bold"/>
                  <a:sym typeface="DM Sans Bold"/>
                </a:rPr>
                <a:t>co</a:t>
              </a:r>
              <a:r>
                <a:rPr lang="en-US" b="true" sz="1540">
                  <a:solidFill>
                    <a:srgbClr val="000000"/>
                  </a:solidFill>
                  <a:latin typeface="DM Sans Bold"/>
                  <a:ea typeface="DM Sans Bold"/>
                  <a:cs typeface="DM Sans Bold"/>
                  <a:sym typeface="DM Sans Bold"/>
                </a:rPr>
                <a:t>d</a:t>
              </a:r>
              <a:r>
                <a:rPr lang="en-US" b="true" sz="1540">
                  <a:solidFill>
                    <a:srgbClr val="000000"/>
                  </a:solidFill>
                  <a:latin typeface="DM Sans Bold"/>
                  <a:ea typeface="DM Sans Bold"/>
                  <a:cs typeface="DM Sans Bold"/>
                  <a:sym typeface="DM Sans Bold"/>
                </a:rPr>
                <a:t>e</a:t>
              </a:r>
            </a:p>
          </p:txBody>
        </p:sp>
        <p:sp>
          <p:nvSpPr>
            <p:cNvPr name="TextBox 25" id="25"/>
            <p:cNvSpPr txBox="true"/>
            <p:nvPr/>
          </p:nvSpPr>
          <p:spPr>
            <a:xfrm rot="0">
              <a:off x="7368" y="1121999"/>
              <a:ext cx="3687874" cy="3181246"/>
            </a:xfrm>
            <a:prstGeom prst="rect">
              <a:avLst/>
            </a:prstGeom>
          </p:spPr>
          <p:txBody>
            <a:bodyPr anchor="t" rtlCol="false" tIns="0" lIns="0" bIns="0" rIns="0">
              <a:spAutoFit/>
            </a:bodyPr>
            <a:lstStyle/>
            <a:p>
              <a:pPr algn="l">
                <a:lnSpc>
                  <a:spcPts val="1779"/>
                </a:lnSpc>
              </a:pPr>
              <a:r>
                <a:rPr lang="en-US" sz="1368">
                  <a:solidFill>
                    <a:srgbClr val="000000"/>
                  </a:solidFill>
                  <a:latin typeface="DM Sans"/>
                  <a:ea typeface="DM Sans"/>
                  <a:cs typeface="DM Sans"/>
                  <a:sym typeface="DM Sans"/>
                </a:rPr>
                <a:t>HD Radi</a:t>
              </a:r>
              <a:r>
                <a:rPr lang="en-US" sz="1368">
                  <a:solidFill>
                    <a:srgbClr val="000000"/>
                  </a:solidFill>
                  <a:latin typeface="DM Sans"/>
                  <a:ea typeface="DM Sans"/>
                  <a:cs typeface="DM Sans"/>
                  <a:sym typeface="DM Sans"/>
                </a:rPr>
                <a:t>o has its own PAD/PSD delivery mechanism. The PI code is an FM RDS thing. RadioDNS and AutoStage both need the FM RDS PI. If someone asks 'does HD Radio help with RadioDNS,' the answer is no -- the FM RDS subcarrier has to be there and correct regardless of whether the station has HD.</a:t>
              </a:r>
            </a:p>
            <a:p>
              <a:pPr algn="l">
                <a:lnSpc>
                  <a:spcPts val="1779"/>
                </a:lnSpc>
              </a:pPr>
            </a:p>
          </p:txBody>
        </p:sp>
      </p:grpSp>
      <p:grpSp>
        <p:nvGrpSpPr>
          <p:cNvPr name="Group 26" id="26"/>
          <p:cNvGrpSpPr/>
          <p:nvPr/>
        </p:nvGrpSpPr>
        <p:grpSpPr>
          <a:xfrm rot="0">
            <a:off x="5280204" y="3628573"/>
            <a:ext cx="2771431" cy="2573931"/>
            <a:chOff x="0" y="0"/>
            <a:chExt cx="3695241" cy="3431908"/>
          </a:xfrm>
        </p:grpSpPr>
        <p:sp>
          <p:nvSpPr>
            <p:cNvPr name="TextBox 27" id="27"/>
            <p:cNvSpPr txBox="true"/>
            <p:nvPr/>
          </p:nvSpPr>
          <p:spPr>
            <a:xfrm rot="0">
              <a:off x="0" y="0"/>
              <a:ext cx="3076710" cy="609936"/>
            </a:xfrm>
            <a:prstGeom prst="rect">
              <a:avLst/>
            </a:prstGeom>
          </p:spPr>
          <p:txBody>
            <a:bodyPr anchor="t" rtlCol="false" tIns="0" lIns="0" bIns="0" rIns="0">
              <a:spAutoFit/>
            </a:bodyPr>
            <a:lstStyle/>
            <a:p>
              <a:pPr algn="l">
                <a:lnSpc>
                  <a:spcPts val="1848"/>
                </a:lnSpc>
              </a:pPr>
              <a:r>
                <a:rPr lang="en-US" b="true" sz="1540">
                  <a:solidFill>
                    <a:srgbClr val="000000"/>
                  </a:solidFill>
                  <a:latin typeface="DM Sans Bold"/>
                  <a:ea typeface="DM Sans Bold"/>
                  <a:cs typeface="DM Sans Bold"/>
                  <a:sym typeface="DM Sans Bold"/>
                </a:rPr>
                <a:t>Most US stations do NOT use RBDS for EAS</a:t>
              </a:r>
            </a:p>
          </p:txBody>
        </p:sp>
        <p:sp>
          <p:nvSpPr>
            <p:cNvPr name="TextBox 28" id="28"/>
            <p:cNvSpPr txBox="true"/>
            <p:nvPr/>
          </p:nvSpPr>
          <p:spPr>
            <a:xfrm rot="0">
              <a:off x="7368" y="1121999"/>
              <a:ext cx="3687874" cy="2309909"/>
            </a:xfrm>
            <a:prstGeom prst="rect">
              <a:avLst/>
            </a:prstGeom>
          </p:spPr>
          <p:txBody>
            <a:bodyPr anchor="t" rtlCol="false" tIns="0" lIns="0" bIns="0" rIns="0">
              <a:spAutoFit/>
            </a:bodyPr>
            <a:lstStyle/>
            <a:p>
              <a:pPr algn="l">
                <a:lnSpc>
                  <a:spcPts val="1779"/>
                </a:lnSpc>
              </a:pPr>
              <a:r>
                <a:rPr lang="en-US" sz="1368">
                  <a:solidFill>
                    <a:srgbClr val="000000"/>
                  </a:solidFill>
                  <a:latin typeface="DM Sans"/>
                  <a:ea typeface="DM Sans"/>
                  <a:cs typeface="DM Sans"/>
                  <a:sym typeface="DM Sans"/>
                </a:rPr>
                <a:t>The cap</a:t>
              </a:r>
              <a:r>
                <a:rPr lang="en-US" sz="1368">
                  <a:solidFill>
                    <a:srgbClr val="000000"/>
                  </a:solidFill>
                  <a:latin typeface="DM Sans"/>
                  <a:ea typeface="DM Sans"/>
                  <a:cs typeface="DM Sans"/>
                  <a:sym typeface="DM Sans"/>
                </a:rPr>
                <a:t>ability exists in the spec. Group 3A can carry Open Data Applications including EAS. The Inovonics 730 + SAGE ENDEC 3644 integration can do it. But the vast majority of US stations are not using it, and most receiver implementations don't act on it.</a:t>
              </a:r>
            </a:p>
          </p:txBody>
        </p:sp>
      </p:grpSp>
      <p:grpSp>
        <p:nvGrpSpPr>
          <p:cNvPr name="Group 29" id="29"/>
          <p:cNvGrpSpPr/>
          <p:nvPr/>
        </p:nvGrpSpPr>
        <p:grpSpPr>
          <a:xfrm rot="0">
            <a:off x="14100192" y="3628573"/>
            <a:ext cx="2771431" cy="3227434"/>
            <a:chOff x="0" y="0"/>
            <a:chExt cx="3695241" cy="4303245"/>
          </a:xfrm>
        </p:grpSpPr>
        <p:sp>
          <p:nvSpPr>
            <p:cNvPr name="TextBox 30" id="30"/>
            <p:cNvSpPr txBox="true"/>
            <p:nvPr/>
          </p:nvSpPr>
          <p:spPr>
            <a:xfrm rot="0">
              <a:off x="0" y="0"/>
              <a:ext cx="3076710" cy="609936"/>
            </a:xfrm>
            <a:prstGeom prst="rect">
              <a:avLst/>
            </a:prstGeom>
          </p:spPr>
          <p:txBody>
            <a:bodyPr anchor="t" rtlCol="false" tIns="0" lIns="0" bIns="0" rIns="0">
              <a:spAutoFit/>
            </a:bodyPr>
            <a:lstStyle/>
            <a:p>
              <a:pPr algn="l">
                <a:lnSpc>
                  <a:spcPts val="1848"/>
                </a:lnSpc>
              </a:pPr>
              <a:r>
                <a:rPr lang="en-US" sz="1540" b="true">
                  <a:solidFill>
                    <a:srgbClr val="000000"/>
                  </a:solidFill>
                  <a:latin typeface="DM Sans Bold"/>
                  <a:ea typeface="DM Sans Bold"/>
                  <a:cs typeface="DM Sans Bold"/>
                  <a:sym typeface="DM Sans Bold"/>
                </a:rPr>
                <a:t>The listen</a:t>
              </a:r>
              <a:r>
                <a:rPr lang="en-US" b="true" sz="1540">
                  <a:solidFill>
                    <a:srgbClr val="000000"/>
                  </a:solidFill>
                  <a:latin typeface="DM Sans Bold"/>
                  <a:ea typeface="DM Sans Bold"/>
                  <a:cs typeface="DM Sans Bold"/>
                  <a:sym typeface="DM Sans Bold"/>
                </a:rPr>
                <a:t>er experience gap is real and visible</a:t>
              </a:r>
            </a:p>
          </p:txBody>
        </p:sp>
        <p:sp>
          <p:nvSpPr>
            <p:cNvPr name="TextBox 31" id="31"/>
            <p:cNvSpPr txBox="true"/>
            <p:nvPr/>
          </p:nvSpPr>
          <p:spPr>
            <a:xfrm rot="0">
              <a:off x="7368" y="1121999"/>
              <a:ext cx="3687874" cy="3181246"/>
            </a:xfrm>
            <a:prstGeom prst="rect">
              <a:avLst/>
            </a:prstGeom>
          </p:spPr>
          <p:txBody>
            <a:bodyPr anchor="t" rtlCol="false" tIns="0" lIns="0" bIns="0" rIns="0">
              <a:spAutoFit/>
            </a:bodyPr>
            <a:lstStyle/>
            <a:p>
              <a:pPr algn="l">
                <a:lnSpc>
                  <a:spcPts val="1779"/>
                </a:lnSpc>
              </a:pPr>
              <a:r>
                <a:rPr lang="en-US" sz="1368">
                  <a:solidFill>
                    <a:srgbClr val="000000"/>
                  </a:solidFill>
                  <a:latin typeface="DM Sans"/>
                  <a:ea typeface="DM Sans"/>
                  <a:cs typeface="DM Sans"/>
                  <a:sym typeface="DM Sans"/>
                </a:rPr>
                <a:t>A Spotify or SiriusXM stream on the s</a:t>
              </a:r>
              <a:r>
                <a:rPr lang="en-US" sz="1368">
                  <a:solidFill>
                    <a:srgbClr val="000000"/>
                  </a:solidFill>
                  <a:latin typeface="DM Sans"/>
                  <a:ea typeface="DM Sans"/>
                  <a:cs typeface="DM Sans"/>
                  <a:sym typeface="DM Sans"/>
                </a:rPr>
                <a:t>ame head unit shows album art, branding, and metadata instantly. An FM station with broken RDS shows a frequency and nothing else. AutoStage and RadioDNS exist to close that gap. Stations that ignore it are choosing to look worse than a streaming service on their own listeners' dashboards.</a:t>
              </a:r>
            </a:p>
          </p:txBody>
        </p:sp>
      </p:grpSp>
      <p:grpSp>
        <p:nvGrpSpPr>
          <p:cNvPr name="Group 32" id="32"/>
          <p:cNvGrpSpPr/>
          <p:nvPr/>
        </p:nvGrpSpPr>
        <p:grpSpPr>
          <a:xfrm rot="0">
            <a:off x="1028700" y="1223318"/>
            <a:ext cx="16230600" cy="941578"/>
            <a:chOff x="0" y="0"/>
            <a:chExt cx="21640800" cy="1255437"/>
          </a:xfrm>
        </p:grpSpPr>
        <p:sp>
          <p:nvSpPr>
            <p:cNvPr name="TextBox 33" id="33"/>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p>
          </p:txBody>
        </p:sp>
        <p:sp>
          <p:nvSpPr>
            <p:cNvPr name="TextBox 34" id="34"/>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WRAP UP AND GOTCHAS</a:t>
              </a:r>
            </a:p>
          </p:txBody>
        </p:sp>
      </p:grpSp>
      <p:sp>
        <p:nvSpPr>
          <p:cNvPr name="TextBox 35" id="35"/>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C1C1C"/>
        </a:solidFill>
      </p:bgPr>
    </p:bg>
    <p:spTree>
      <p:nvGrpSpPr>
        <p:cNvPr id="1" name=""/>
        <p:cNvGrpSpPr/>
        <p:nvPr/>
      </p:nvGrpSpPr>
      <p:grpSpPr>
        <a:xfrm>
          <a:off x="0" y="0"/>
          <a:ext cx="0" cy="0"/>
          <a:chOff x="0" y="0"/>
          <a:chExt cx="0" cy="0"/>
        </a:xfrm>
      </p:grpSpPr>
      <p:grpSp>
        <p:nvGrpSpPr>
          <p:cNvPr name="Group 2" id="2"/>
          <p:cNvGrpSpPr/>
          <p:nvPr/>
        </p:nvGrpSpPr>
        <p:grpSpPr>
          <a:xfrm rot="0">
            <a:off x="1028700" y="3386005"/>
            <a:ext cx="16230600" cy="3514990"/>
            <a:chOff x="0" y="0"/>
            <a:chExt cx="21640800" cy="4686654"/>
          </a:xfrm>
        </p:grpSpPr>
        <p:sp>
          <p:nvSpPr>
            <p:cNvPr name="TextBox 3" id="3"/>
            <p:cNvSpPr txBox="true"/>
            <p:nvPr/>
          </p:nvSpPr>
          <p:spPr>
            <a:xfrm rot="0">
              <a:off x="0" y="570568"/>
              <a:ext cx="21640800" cy="457623"/>
            </a:xfrm>
            <a:prstGeom prst="rect">
              <a:avLst/>
            </a:prstGeom>
          </p:spPr>
          <p:txBody>
            <a:bodyPr anchor="t" rtlCol="false" tIns="0" lIns="0" bIns="0" rIns="0">
              <a:spAutoFit/>
            </a:bodyPr>
            <a:lstStyle/>
            <a:p>
              <a:pPr algn="ctr">
                <a:lnSpc>
                  <a:spcPts val="2960"/>
                </a:lnSpc>
              </a:pPr>
              <a:r>
                <a:rPr lang="en-US" sz="2000">
                  <a:solidFill>
                    <a:srgbClr val="FFFFFF"/>
                  </a:solidFill>
                  <a:latin typeface="Aileron"/>
                  <a:ea typeface="Aileron"/>
                  <a:cs typeface="Aileron"/>
                  <a:sym typeface="Aileron"/>
                </a:rPr>
                <a:t>EXTRA GOODIES</a:t>
              </a:r>
            </a:p>
          </p:txBody>
        </p:sp>
        <p:sp>
          <p:nvSpPr>
            <p:cNvPr name="TextBox 4" id="4"/>
            <p:cNvSpPr txBox="true"/>
            <p:nvPr/>
          </p:nvSpPr>
          <p:spPr>
            <a:xfrm rot="0">
              <a:off x="0" y="-85725"/>
              <a:ext cx="21640800" cy="692784"/>
            </a:xfrm>
            <a:prstGeom prst="rect">
              <a:avLst/>
            </a:prstGeom>
          </p:spPr>
          <p:txBody>
            <a:bodyPr anchor="t" rtlCol="false" tIns="0" lIns="0" bIns="0" rIns="0">
              <a:spAutoFit/>
            </a:bodyPr>
            <a:lstStyle/>
            <a:p>
              <a:pPr algn="ctr">
                <a:lnSpc>
                  <a:spcPts val="4440"/>
                </a:lnSpc>
              </a:pPr>
              <a:r>
                <a:rPr lang="en-US" b="true" sz="3000" spc="-60">
                  <a:solidFill>
                    <a:srgbClr val="FFFFFF"/>
                  </a:solidFill>
                  <a:latin typeface="Aileron Heavy"/>
                  <a:ea typeface="Aileron Heavy"/>
                  <a:cs typeface="Aileron Heavy"/>
                  <a:sym typeface="Aileron Heavy"/>
                </a:rPr>
                <a:t>RESOURCES AND LINKS</a:t>
              </a:r>
            </a:p>
          </p:txBody>
        </p:sp>
        <p:sp>
          <p:nvSpPr>
            <p:cNvPr name="TextBox 5" id="5"/>
            <p:cNvSpPr txBox="true"/>
            <p:nvPr/>
          </p:nvSpPr>
          <p:spPr>
            <a:xfrm rot="0">
              <a:off x="0" y="1752531"/>
              <a:ext cx="21640800" cy="2934123"/>
            </a:xfrm>
            <a:prstGeom prst="rect">
              <a:avLst/>
            </a:prstGeom>
          </p:spPr>
          <p:txBody>
            <a:bodyPr anchor="t" rtlCol="false" tIns="0" lIns="0" bIns="0" rIns="0">
              <a:spAutoFit/>
            </a:bodyPr>
            <a:lstStyle/>
            <a:p>
              <a:pPr algn="ctr">
                <a:lnSpc>
                  <a:spcPts val="2960"/>
                </a:lnSpc>
              </a:pPr>
              <a:r>
                <a:rPr lang="en-US" b="true" sz="2000">
                  <a:solidFill>
                    <a:srgbClr val="FFFFFF"/>
                  </a:solidFill>
                  <a:latin typeface="Aileron Bold"/>
                  <a:ea typeface="Aileron Bold"/>
                  <a:cs typeface="Aileron Bold"/>
                  <a:sym typeface="Aileron Bold"/>
                </a:rPr>
                <a:t>HTTPS://WWW.NRSCSTANDARDS.ORG/</a:t>
              </a:r>
            </a:p>
            <a:p>
              <a:pPr algn="ctr">
                <a:lnSpc>
                  <a:spcPts val="2960"/>
                </a:lnSpc>
              </a:pPr>
              <a:r>
                <a:rPr lang="en-US" b="true" sz="2000">
                  <a:solidFill>
                    <a:srgbClr val="FFFFFF"/>
                  </a:solidFill>
                  <a:latin typeface="Aileron Bold"/>
                  <a:ea typeface="Aileron Bold"/>
                  <a:cs typeface="Aileron Bold"/>
                  <a:sym typeface="Aileron Bold"/>
                </a:rPr>
                <a:t>HTTPS://WWW.RADIOWORLD.COM/RESOURCE-CENTER/RDS-BASICS-BEST-PRACTICES</a:t>
              </a:r>
            </a:p>
            <a:p>
              <a:pPr algn="ctr">
                <a:lnSpc>
                  <a:spcPts val="2960"/>
                </a:lnSpc>
              </a:pPr>
              <a:r>
                <a:rPr lang="en-US" b="true" sz="2000">
                  <a:solidFill>
                    <a:srgbClr val="FFFFFF"/>
                  </a:solidFill>
                  <a:latin typeface="Aileron Bold"/>
                  <a:ea typeface="Aileron Bold"/>
                  <a:cs typeface="Aileron Bold"/>
                  <a:sym typeface="Aileron Bold"/>
                </a:rPr>
                <a:t>HTTPS://DTS.COM/AUTOSTAGE/</a:t>
              </a:r>
            </a:p>
            <a:p>
              <a:pPr algn="ctr">
                <a:lnSpc>
                  <a:spcPts val="2960"/>
                </a:lnSpc>
              </a:pPr>
              <a:r>
                <a:rPr lang="en-US" b="true" sz="2000">
                  <a:solidFill>
                    <a:srgbClr val="FFFFFF"/>
                  </a:solidFill>
                  <a:latin typeface="Aileron Bold"/>
                  <a:ea typeface="Aileron Bold"/>
                  <a:cs typeface="Aileron Bold"/>
                  <a:sym typeface="Aileron Bold"/>
                </a:rPr>
                <a:t>HTTPS://RADIODNS.ORG/</a:t>
              </a:r>
            </a:p>
            <a:p>
              <a:pPr algn="ctr">
                <a:lnSpc>
                  <a:spcPts val="2960"/>
                </a:lnSpc>
              </a:pPr>
              <a:r>
                <a:rPr lang="en-US" b="true" sz="2000">
                  <a:solidFill>
                    <a:srgbClr val="FFFFFF"/>
                  </a:solidFill>
                  <a:latin typeface="Aileron Bold"/>
                  <a:ea typeface="Aileron Bold"/>
                  <a:cs typeface="Aileron Bold"/>
                  <a:sym typeface="Aileron Bold"/>
                </a:rPr>
                <a:t>HTTPS://PICODES.NRSCSTANDARDS.ORG/</a:t>
              </a:r>
            </a:p>
            <a:p>
              <a:pPr algn="ctr">
                <a:lnSpc>
                  <a:spcPts val="2960"/>
                </a:lnSpc>
              </a:pPr>
            </a:p>
          </p:txBody>
        </p:sp>
      </p:grpSp>
      <p:sp>
        <p:nvSpPr>
          <p:cNvPr name="Freeform 6" id="6"/>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2"/>
            <a:stretch>
              <a:fillRect l="0" t="0" r="0" b="0"/>
            </a:stretch>
          </a:blipFill>
        </p:spPr>
      </p:sp>
      <p:sp>
        <p:nvSpPr>
          <p:cNvPr name="TextBox 7" id="7"/>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9222" r="0" b="-9222"/>
            </a:stretch>
          </a:blipFill>
        </p:spPr>
      </p:sp>
      <p:sp>
        <p:nvSpPr>
          <p:cNvPr name="Freeform 3" id="3"/>
          <p:cNvSpPr/>
          <p:nvPr/>
        </p:nvSpPr>
        <p:spPr>
          <a:xfrm flipH="false" flipV="false" rot="0">
            <a:off x="6485652" y="1922635"/>
            <a:ext cx="12060805" cy="6427139"/>
          </a:xfrm>
          <a:custGeom>
            <a:avLst/>
            <a:gdLst/>
            <a:ahLst/>
            <a:cxnLst/>
            <a:rect r="r" b="b" t="t" l="l"/>
            <a:pathLst>
              <a:path h="6427139" w="12060805">
                <a:moveTo>
                  <a:pt x="0" y="0"/>
                </a:moveTo>
                <a:lnTo>
                  <a:pt x="12060805" y="0"/>
                </a:lnTo>
                <a:lnTo>
                  <a:pt x="12060805" y="6427140"/>
                </a:lnTo>
                <a:lnTo>
                  <a:pt x="0" y="6427140"/>
                </a:lnTo>
                <a:lnTo>
                  <a:pt x="0" y="0"/>
                </a:lnTo>
                <a:close/>
              </a:path>
            </a:pathLst>
          </a:custGeom>
          <a:blipFill>
            <a:blip r:embed="rId3"/>
            <a:stretch>
              <a:fillRect l="0" t="0" r="0" b="0"/>
            </a:stretch>
          </a:blipFill>
        </p:spPr>
      </p:sp>
      <p:sp>
        <p:nvSpPr>
          <p:cNvPr name="TextBox 4" id="4"/>
          <p:cNvSpPr txBox="true"/>
          <p:nvPr/>
        </p:nvSpPr>
        <p:spPr>
          <a:xfrm rot="0">
            <a:off x="12516055" y="8378350"/>
            <a:ext cx="6057879" cy="269877"/>
          </a:xfrm>
          <a:prstGeom prst="rect">
            <a:avLst/>
          </a:prstGeom>
        </p:spPr>
        <p:txBody>
          <a:bodyPr anchor="t" rtlCol="false" tIns="0" lIns="0" bIns="0" rIns="0">
            <a:spAutoFit/>
          </a:bodyPr>
          <a:lstStyle/>
          <a:p>
            <a:pPr algn="l">
              <a:lnSpc>
                <a:spcPts val="2000"/>
              </a:lnSpc>
            </a:pPr>
            <a:r>
              <a:rPr lang="en-US" sz="2000" b="true">
                <a:solidFill>
                  <a:srgbClr val="FFFFFF"/>
                </a:solidFill>
                <a:latin typeface="Aileron Bold"/>
                <a:ea typeface="Aileron Bold"/>
                <a:cs typeface="Aileron Bold"/>
                <a:sym typeface="Aileron Bold"/>
              </a:rPr>
              <a:t>TOO LOW, TOO HIGH, AND THE SWEET SPOT...</a:t>
            </a:r>
          </a:p>
        </p:txBody>
      </p:sp>
      <p:grpSp>
        <p:nvGrpSpPr>
          <p:cNvPr name="Group 5" id="5"/>
          <p:cNvGrpSpPr/>
          <p:nvPr/>
        </p:nvGrpSpPr>
        <p:grpSpPr>
          <a:xfrm rot="0">
            <a:off x="1448909" y="3454659"/>
            <a:ext cx="4441478" cy="3377682"/>
            <a:chOff x="0" y="0"/>
            <a:chExt cx="1406650" cy="1069738"/>
          </a:xfrm>
        </p:grpSpPr>
        <p:sp>
          <p:nvSpPr>
            <p:cNvPr name="Freeform 6" id="6"/>
            <p:cNvSpPr/>
            <p:nvPr/>
          </p:nvSpPr>
          <p:spPr>
            <a:xfrm flipH="false" flipV="false" rot="0">
              <a:off x="0" y="0"/>
              <a:ext cx="1406650" cy="1069738"/>
            </a:xfrm>
            <a:custGeom>
              <a:avLst/>
              <a:gdLst/>
              <a:ahLst/>
              <a:cxnLst/>
              <a:rect r="r" b="b" t="t" l="l"/>
              <a:pathLst>
                <a:path h="1069738" w="1406650">
                  <a:moveTo>
                    <a:pt x="27890" y="0"/>
                  </a:moveTo>
                  <a:lnTo>
                    <a:pt x="1378761" y="0"/>
                  </a:lnTo>
                  <a:cubicBezTo>
                    <a:pt x="1386158" y="0"/>
                    <a:pt x="1393251" y="2938"/>
                    <a:pt x="1398482" y="8169"/>
                  </a:cubicBezTo>
                  <a:cubicBezTo>
                    <a:pt x="1403712" y="13399"/>
                    <a:pt x="1406650" y="20493"/>
                    <a:pt x="1406650" y="27890"/>
                  </a:cubicBezTo>
                  <a:lnTo>
                    <a:pt x="1406650" y="1041849"/>
                  </a:lnTo>
                  <a:cubicBezTo>
                    <a:pt x="1406650" y="1057252"/>
                    <a:pt x="1394164" y="1069738"/>
                    <a:pt x="1378761" y="1069738"/>
                  </a:cubicBezTo>
                  <a:lnTo>
                    <a:pt x="27890" y="1069738"/>
                  </a:lnTo>
                  <a:cubicBezTo>
                    <a:pt x="12487" y="1069738"/>
                    <a:pt x="0" y="1057252"/>
                    <a:pt x="0" y="1041849"/>
                  </a:cubicBezTo>
                  <a:lnTo>
                    <a:pt x="0" y="27890"/>
                  </a:lnTo>
                  <a:cubicBezTo>
                    <a:pt x="0" y="12487"/>
                    <a:pt x="12487" y="0"/>
                    <a:pt x="27890" y="0"/>
                  </a:cubicBezTo>
                  <a:close/>
                </a:path>
              </a:pathLst>
            </a:custGeom>
            <a:solidFill>
              <a:srgbClr val="FFFFFF"/>
            </a:solidFill>
          </p:spPr>
        </p:sp>
        <p:sp>
          <p:nvSpPr>
            <p:cNvPr name="TextBox 7" id="7"/>
            <p:cNvSpPr txBox="true"/>
            <p:nvPr/>
          </p:nvSpPr>
          <p:spPr>
            <a:xfrm>
              <a:off x="0" y="-19050"/>
              <a:ext cx="1406650" cy="1088788"/>
            </a:xfrm>
            <a:prstGeom prst="rect">
              <a:avLst/>
            </a:prstGeom>
          </p:spPr>
          <p:txBody>
            <a:bodyPr anchor="ctr" rtlCol="false" tIns="50800" lIns="50800" bIns="50800" rIns="50800"/>
            <a:lstStyle/>
            <a:p>
              <a:pPr algn="ctr">
                <a:lnSpc>
                  <a:spcPts val="2339"/>
                </a:lnSpc>
              </a:pPr>
            </a:p>
          </p:txBody>
        </p:sp>
      </p:grpSp>
      <p:grpSp>
        <p:nvGrpSpPr>
          <p:cNvPr name="Group 8" id="8"/>
          <p:cNvGrpSpPr/>
          <p:nvPr/>
        </p:nvGrpSpPr>
        <p:grpSpPr>
          <a:xfrm rot="0">
            <a:off x="1767828" y="3891023"/>
            <a:ext cx="3430794" cy="2473724"/>
            <a:chOff x="0" y="0"/>
            <a:chExt cx="4574392" cy="3298298"/>
          </a:xfrm>
        </p:grpSpPr>
        <p:sp>
          <p:nvSpPr>
            <p:cNvPr name="TextBox 9" id="9"/>
            <p:cNvSpPr txBox="true"/>
            <p:nvPr/>
          </p:nvSpPr>
          <p:spPr>
            <a:xfrm rot="0">
              <a:off x="0" y="0"/>
              <a:ext cx="4574392" cy="355616"/>
            </a:xfrm>
            <a:prstGeom prst="rect">
              <a:avLst/>
            </a:prstGeom>
          </p:spPr>
          <p:txBody>
            <a:bodyPr anchor="t" rtlCol="false" tIns="0" lIns="0" bIns="0" rIns="0">
              <a:spAutoFit/>
            </a:bodyPr>
            <a:lstStyle/>
            <a:p>
              <a:pPr algn="l">
                <a:lnSpc>
                  <a:spcPts val="2160"/>
                </a:lnSpc>
              </a:pPr>
              <a:r>
                <a:rPr lang="en-US" sz="1800" b="true">
                  <a:solidFill>
                    <a:srgbClr val="000000"/>
                  </a:solidFill>
                  <a:latin typeface="DM Sans Bold"/>
                  <a:ea typeface="DM Sans Bold"/>
                  <a:cs typeface="DM Sans Bold"/>
                  <a:sym typeface="DM Sans Bold"/>
                </a:rPr>
                <a:t>RDS Injection Level</a:t>
              </a:r>
            </a:p>
          </p:txBody>
        </p:sp>
        <p:sp>
          <p:nvSpPr>
            <p:cNvPr name="TextBox 10" id="10"/>
            <p:cNvSpPr txBox="true"/>
            <p:nvPr/>
          </p:nvSpPr>
          <p:spPr>
            <a:xfrm rot="0">
              <a:off x="14868" y="590577"/>
              <a:ext cx="4166672" cy="2707721"/>
            </a:xfrm>
            <a:prstGeom prst="rect">
              <a:avLst/>
            </a:prstGeom>
          </p:spPr>
          <p:txBody>
            <a:bodyPr anchor="t" rtlCol="false" tIns="0" lIns="0" bIns="0" rIns="0">
              <a:spAutoFit/>
            </a:bodyPr>
            <a:lstStyle/>
            <a:p>
              <a:pPr algn="l">
                <a:lnSpc>
                  <a:spcPts val="2080"/>
                </a:lnSpc>
              </a:pPr>
              <a:r>
                <a:rPr lang="en-US" sz="1600">
                  <a:solidFill>
                    <a:srgbClr val="000000"/>
                  </a:solidFill>
                  <a:latin typeface="DM Sans"/>
                  <a:ea typeface="DM Sans"/>
                  <a:cs typeface="DM Sans"/>
                  <a:sym typeface="DM Sans"/>
                </a:rPr>
                <a:t>RDS rides on</a:t>
              </a:r>
              <a:r>
                <a:rPr lang="en-US" sz="1600">
                  <a:solidFill>
                    <a:srgbClr val="000000"/>
                  </a:solidFill>
                  <a:latin typeface="DM Sans"/>
                  <a:ea typeface="DM Sans"/>
                  <a:cs typeface="DM Sans"/>
                  <a:sym typeface="DM Sans"/>
                </a:rPr>
                <a:t> a 57 kHz subcarrier -- exactly 3x the 19 kHz </a:t>
              </a:r>
              <a:r>
                <a:rPr lang="en-US" sz="1600">
                  <a:solidFill>
                    <a:srgbClr val="000000"/>
                  </a:solidFill>
                  <a:latin typeface="DM Sans"/>
                  <a:ea typeface="DM Sans"/>
                  <a:cs typeface="DM Sans"/>
                  <a:sym typeface="DM Sans"/>
                </a:rPr>
                <a:t>stereo pilot, phase-locked to it. Injection level is how much of your total FM modulation budget the RDS subcarrier consumes. It counts against your composite headroom just like audio does.</a:t>
              </a:r>
            </a:p>
          </p:txBody>
        </p:sp>
      </p:grpSp>
      <p:sp>
        <p:nvSpPr>
          <p:cNvPr name="TextBox 11" id="11"/>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
        <p:nvSpPr>
          <p:cNvPr name="Freeform 12" id="12"/>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4"/>
            <a:stretch>
              <a:fillRect l="0" t="0" r="0" b="0"/>
            </a:stretch>
          </a:blipFill>
        </p:spPr>
      </p:sp>
      <p:sp>
        <p:nvSpPr>
          <p:cNvPr name="TextBox 13" id="13"/>
          <p:cNvSpPr txBox="true"/>
          <p:nvPr/>
        </p:nvSpPr>
        <p:spPr>
          <a:xfrm rot="0">
            <a:off x="15395823" y="99121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9222" r="0" b="-9222"/>
            </a:stretch>
          </a:blipFill>
        </p:spPr>
      </p:sp>
      <p:sp>
        <p:nvSpPr>
          <p:cNvPr name="TextBox 3" id="3"/>
          <p:cNvSpPr txBox="true"/>
          <p:nvPr/>
        </p:nvSpPr>
        <p:spPr>
          <a:xfrm rot="0">
            <a:off x="1971910" y="4051070"/>
            <a:ext cx="3393837" cy="427336"/>
          </a:xfrm>
          <a:prstGeom prst="rect">
            <a:avLst/>
          </a:prstGeom>
        </p:spPr>
        <p:txBody>
          <a:bodyPr anchor="t" rtlCol="false" tIns="0" lIns="0" bIns="0" rIns="0">
            <a:spAutoFit/>
          </a:bodyPr>
          <a:lstStyle/>
          <a:p>
            <a:pPr algn="r">
              <a:lnSpc>
                <a:spcPts val="3599"/>
              </a:lnSpc>
            </a:pPr>
            <a:r>
              <a:rPr lang="en-US" sz="2399" spc="119">
                <a:solidFill>
                  <a:srgbClr val="FFFFFF"/>
                </a:solidFill>
                <a:latin typeface="Aileron"/>
                <a:ea typeface="Aileron"/>
                <a:cs typeface="Aileron"/>
                <a:sym typeface="Aileron"/>
              </a:rPr>
              <a:t>Too low (</a:t>
            </a:r>
            <a:r>
              <a:rPr lang="en-US" sz="2399" spc="119">
                <a:solidFill>
                  <a:srgbClr val="FFFFFF"/>
                </a:solidFill>
                <a:latin typeface="Aileron"/>
                <a:ea typeface="Aileron"/>
                <a:cs typeface="Aileron"/>
                <a:sym typeface="Aileron"/>
              </a:rPr>
              <a:t>below ~2%)</a:t>
            </a:r>
          </a:p>
        </p:txBody>
      </p:sp>
      <p:sp>
        <p:nvSpPr>
          <p:cNvPr name="TextBox 4" id="4"/>
          <p:cNvSpPr txBox="true"/>
          <p:nvPr/>
        </p:nvSpPr>
        <p:spPr>
          <a:xfrm rot="0">
            <a:off x="1971910" y="5249272"/>
            <a:ext cx="3393837" cy="427336"/>
          </a:xfrm>
          <a:prstGeom prst="rect">
            <a:avLst/>
          </a:prstGeom>
        </p:spPr>
        <p:txBody>
          <a:bodyPr anchor="t" rtlCol="false" tIns="0" lIns="0" bIns="0" rIns="0">
            <a:spAutoFit/>
          </a:bodyPr>
          <a:lstStyle/>
          <a:p>
            <a:pPr algn="r">
              <a:lnSpc>
                <a:spcPts val="3599"/>
              </a:lnSpc>
            </a:pPr>
            <a:r>
              <a:rPr lang="en-US" sz="2399" spc="119">
                <a:solidFill>
                  <a:srgbClr val="FFFFFF"/>
                </a:solidFill>
                <a:latin typeface="Aileron"/>
                <a:ea typeface="Aileron"/>
                <a:cs typeface="Aileron"/>
                <a:sym typeface="Aileron"/>
              </a:rPr>
              <a:t>Swe</a:t>
            </a:r>
            <a:r>
              <a:rPr lang="en-US" sz="2399" spc="119">
                <a:solidFill>
                  <a:srgbClr val="FFFFFF"/>
                </a:solidFill>
                <a:latin typeface="Aileron"/>
                <a:ea typeface="Aileron"/>
                <a:cs typeface="Aileron"/>
                <a:sym typeface="Aileron"/>
              </a:rPr>
              <a:t>et spot (2-4%) </a:t>
            </a:r>
          </a:p>
        </p:txBody>
      </p:sp>
      <p:sp>
        <p:nvSpPr>
          <p:cNvPr name="TextBox 5" id="5"/>
          <p:cNvSpPr txBox="true"/>
          <p:nvPr/>
        </p:nvSpPr>
        <p:spPr>
          <a:xfrm rot="0">
            <a:off x="1971910" y="6447474"/>
            <a:ext cx="3393837" cy="427336"/>
          </a:xfrm>
          <a:prstGeom prst="rect">
            <a:avLst/>
          </a:prstGeom>
        </p:spPr>
        <p:txBody>
          <a:bodyPr anchor="t" rtlCol="false" tIns="0" lIns="0" bIns="0" rIns="0">
            <a:spAutoFit/>
          </a:bodyPr>
          <a:lstStyle/>
          <a:p>
            <a:pPr algn="r">
              <a:lnSpc>
                <a:spcPts val="3599"/>
              </a:lnSpc>
            </a:pPr>
            <a:r>
              <a:rPr lang="en-US" sz="2399" spc="119">
                <a:solidFill>
                  <a:srgbClr val="FFFFFF"/>
                </a:solidFill>
                <a:latin typeface="Aileron"/>
                <a:ea typeface="Aileron"/>
                <a:cs typeface="Aileron"/>
                <a:sym typeface="Aileron"/>
              </a:rPr>
              <a:t>T</a:t>
            </a:r>
            <a:r>
              <a:rPr lang="en-US" sz="2399" spc="119">
                <a:solidFill>
                  <a:srgbClr val="FFFFFF"/>
                </a:solidFill>
                <a:latin typeface="Aileron"/>
                <a:ea typeface="Aileron"/>
                <a:cs typeface="Aileron"/>
                <a:sym typeface="Aileron"/>
              </a:rPr>
              <a:t>oo high (above ~5%)</a:t>
            </a:r>
          </a:p>
        </p:txBody>
      </p:sp>
      <p:grpSp>
        <p:nvGrpSpPr>
          <p:cNvPr name="Group 6" id="6"/>
          <p:cNvGrpSpPr/>
          <p:nvPr/>
        </p:nvGrpSpPr>
        <p:grpSpPr>
          <a:xfrm rot="0">
            <a:off x="5756492" y="3906878"/>
            <a:ext cx="3928880" cy="3119348"/>
            <a:chOff x="0" y="0"/>
            <a:chExt cx="5238507" cy="4159131"/>
          </a:xfrm>
        </p:grpSpPr>
        <p:grpSp>
          <p:nvGrpSpPr>
            <p:cNvPr name="Group 7" id="7"/>
            <p:cNvGrpSpPr/>
            <p:nvPr/>
          </p:nvGrpSpPr>
          <p:grpSpPr>
            <a:xfrm rot="0">
              <a:off x="0" y="0"/>
              <a:ext cx="5238507" cy="963927"/>
              <a:chOff x="0" y="0"/>
              <a:chExt cx="3961762" cy="728996"/>
            </a:xfrm>
          </p:grpSpPr>
          <p:sp>
            <p:nvSpPr>
              <p:cNvPr name="Freeform 8" id="8"/>
              <p:cNvSpPr/>
              <p:nvPr/>
            </p:nvSpPr>
            <p:spPr>
              <a:xfrm flipH="false" flipV="false" rot="0">
                <a:off x="0" y="0"/>
                <a:ext cx="3961762" cy="728996"/>
              </a:xfrm>
              <a:custGeom>
                <a:avLst/>
                <a:gdLst/>
                <a:ahLst/>
                <a:cxnLst/>
                <a:rect r="r" b="b" t="t" l="l"/>
                <a:pathLst>
                  <a:path h="728996" w="3961762">
                    <a:moveTo>
                      <a:pt x="3837302" y="728996"/>
                    </a:moveTo>
                    <a:lnTo>
                      <a:pt x="124460" y="728996"/>
                    </a:lnTo>
                    <a:cubicBezTo>
                      <a:pt x="55880" y="728996"/>
                      <a:pt x="0" y="673116"/>
                      <a:pt x="0" y="604536"/>
                    </a:cubicBezTo>
                    <a:lnTo>
                      <a:pt x="0" y="124460"/>
                    </a:lnTo>
                    <a:cubicBezTo>
                      <a:pt x="0" y="55880"/>
                      <a:pt x="55880" y="0"/>
                      <a:pt x="124460" y="0"/>
                    </a:cubicBezTo>
                    <a:lnTo>
                      <a:pt x="3837303" y="0"/>
                    </a:lnTo>
                    <a:cubicBezTo>
                      <a:pt x="3905883" y="0"/>
                      <a:pt x="3961762" y="55880"/>
                      <a:pt x="3961762" y="124460"/>
                    </a:cubicBezTo>
                    <a:lnTo>
                      <a:pt x="3961762" y="604536"/>
                    </a:lnTo>
                    <a:cubicBezTo>
                      <a:pt x="3961762" y="673116"/>
                      <a:pt x="3905883" y="728996"/>
                      <a:pt x="3837303" y="728996"/>
                    </a:cubicBezTo>
                    <a:close/>
                  </a:path>
                </a:pathLst>
              </a:custGeom>
              <a:solidFill>
                <a:srgbClr val="FFFFFF">
                  <a:alpha val="19608"/>
                </a:srgbClr>
              </a:solidFill>
            </p:spPr>
          </p:sp>
        </p:grpSp>
        <p:grpSp>
          <p:nvGrpSpPr>
            <p:cNvPr name="Group 9" id="9"/>
            <p:cNvGrpSpPr/>
            <p:nvPr/>
          </p:nvGrpSpPr>
          <p:grpSpPr>
            <a:xfrm rot="0">
              <a:off x="0" y="3195204"/>
              <a:ext cx="5238507" cy="963927"/>
              <a:chOff x="0" y="0"/>
              <a:chExt cx="3961762" cy="728996"/>
            </a:xfrm>
          </p:grpSpPr>
          <p:sp>
            <p:nvSpPr>
              <p:cNvPr name="Freeform 10" id="10"/>
              <p:cNvSpPr/>
              <p:nvPr/>
            </p:nvSpPr>
            <p:spPr>
              <a:xfrm flipH="false" flipV="false" rot="0">
                <a:off x="0" y="0"/>
                <a:ext cx="3961762" cy="728996"/>
              </a:xfrm>
              <a:custGeom>
                <a:avLst/>
                <a:gdLst/>
                <a:ahLst/>
                <a:cxnLst/>
                <a:rect r="r" b="b" t="t" l="l"/>
                <a:pathLst>
                  <a:path h="728996" w="3961762">
                    <a:moveTo>
                      <a:pt x="3837302" y="728996"/>
                    </a:moveTo>
                    <a:lnTo>
                      <a:pt x="124460" y="728996"/>
                    </a:lnTo>
                    <a:cubicBezTo>
                      <a:pt x="55880" y="728996"/>
                      <a:pt x="0" y="673116"/>
                      <a:pt x="0" y="604536"/>
                    </a:cubicBezTo>
                    <a:lnTo>
                      <a:pt x="0" y="124460"/>
                    </a:lnTo>
                    <a:cubicBezTo>
                      <a:pt x="0" y="55880"/>
                      <a:pt x="55880" y="0"/>
                      <a:pt x="124460" y="0"/>
                    </a:cubicBezTo>
                    <a:lnTo>
                      <a:pt x="3837303" y="0"/>
                    </a:lnTo>
                    <a:cubicBezTo>
                      <a:pt x="3905883" y="0"/>
                      <a:pt x="3961762" y="55880"/>
                      <a:pt x="3961762" y="124460"/>
                    </a:cubicBezTo>
                    <a:lnTo>
                      <a:pt x="3961762" y="604536"/>
                    </a:lnTo>
                    <a:cubicBezTo>
                      <a:pt x="3961762" y="673116"/>
                      <a:pt x="3905883" y="728996"/>
                      <a:pt x="3837303" y="728996"/>
                    </a:cubicBezTo>
                    <a:close/>
                  </a:path>
                </a:pathLst>
              </a:custGeom>
              <a:solidFill>
                <a:srgbClr val="FFFFFF">
                  <a:alpha val="19608"/>
                </a:srgbClr>
              </a:solidFill>
            </p:spPr>
          </p:sp>
        </p:grpSp>
        <p:grpSp>
          <p:nvGrpSpPr>
            <p:cNvPr name="Group 11" id="11"/>
            <p:cNvGrpSpPr/>
            <p:nvPr/>
          </p:nvGrpSpPr>
          <p:grpSpPr>
            <a:xfrm rot="0">
              <a:off x="0" y="1597602"/>
              <a:ext cx="5238507" cy="963927"/>
              <a:chOff x="0" y="0"/>
              <a:chExt cx="3961762" cy="728996"/>
            </a:xfrm>
          </p:grpSpPr>
          <p:sp>
            <p:nvSpPr>
              <p:cNvPr name="Freeform 12" id="12"/>
              <p:cNvSpPr/>
              <p:nvPr/>
            </p:nvSpPr>
            <p:spPr>
              <a:xfrm flipH="false" flipV="false" rot="0">
                <a:off x="0" y="0"/>
                <a:ext cx="3961762" cy="728996"/>
              </a:xfrm>
              <a:custGeom>
                <a:avLst/>
                <a:gdLst/>
                <a:ahLst/>
                <a:cxnLst/>
                <a:rect r="r" b="b" t="t" l="l"/>
                <a:pathLst>
                  <a:path h="728996" w="3961762">
                    <a:moveTo>
                      <a:pt x="3837302" y="728996"/>
                    </a:moveTo>
                    <a:lnTo>
                      <a:pt x="124460" y="728996"/>
                    </a:lnTo>
                    <a:cubicBezTo>
                      <a:pt x="55880" y="728996"/>
                      <a:pt x="0" y="673116"/>
                      <a:pt x="0" y="604536"/>
                    </a:cubicBezTo>
                    <a:lnTo>
                      <a:pt x="0" y="124460"/>
                    </a:lnTo>
                    <a:cubicBezTo>
                      <a:pt x="0" y="55880"/>
                      <a:pt x="55880" y="0"/>
                      <a:pt x="124460" y="0"/>
                    </a:cubicBezTo>
                    <a:lnTo>
                      <a:pt x="3837303" y="0"/>
                    </a:lnTo>
                    <a:cubicBezTo>
                      <a:pt x="3905883" y="0"/>
                      <a:pt x="3961762" y="55880"/>
                      <a:pt x="3961762" y="124460"/>
                    </a:cubicBezTo>
                    <a:lnTo>
                      <a:pt x="3961762" y="604536"/>
                    </a:lnTo>
                    <a:cubicBezTo>
                      <a:pt x="3961762" y="673116"/>
                      <a:pt x="3905883" y="728996"/>
                      <a:pt x="3837303" y="728996"/>
                    </a:cubicBezTo>
                    <a:close/>
                  </a:path>
                </a:pathLst>
              </a:custGeom>
              <a:solidFill>
                <a:srgbClr val="FFFFFF">
                  <a:alpha val="19608"/>
                </a:srgbClr>
              </a:solidFill>
            </p:spPr>
          </p:sp>
        </p:grpSp>
      </p:grpSp>
      <p:grpSp>
        <p:nvGrpSpPr>
          <p:cNvPr name="Group 13" id="13"/>
          <p:cNvGrpSpPr/>
          <p:nvPr/>
        </p:nvGrpSpPr>
        <p:grpSpPr>
          <a:xfrm rot="0">
            <a:off x="5756492" y="6303281"/>
            <a:ext cx="3830406" cy="722945"/>
            <a:chOff x="0" y="0"/>
            <a:chExt cx="3862464" cy="728996"/>
          </a:xfrm>
        </p:grpSpPr>
        <p:sp>
          <p:nvSpPr>
            <p:cNvPr name="Freeform 14" id="14"/>
            <p:cNvSpPr/>
            <p:nvPr/>
          </p:nvSpPr>
          <p:spPr>
            <a:xfrm flipH="false" flipV="false" rot="0">
              <a:off x="0" y="0"/>
              <a:ext cx="3862464" cy="728996"/>
            </a:xfrm>
            <a:custGeom>
              <a:avLst/>
              <a:gdLst/>
              <a:ahLst/>
              <a:cxnLst/>
              <a:rect r="r" b="b" t="t" l="l"/>
              <a:pathLst>
                <a:path h="728996" w="3862464">
                  <a:moveTo>
                    <a:pt x="3738004" y="728996"/>
                  </a:moveTo>
                  <a:lnTo>
                    <a:pt x="124460" y="728996"/>
                  </a:lnTo>
                  <a:cubicBezTo>
                    <a:pt x="55880" y="728996"/>
                    <a:pt x="0" y="673116"/>
                    <a:pt x="0" y="604536"/>
                  </a:cubicBezTo>
                  <a:lnTo>
                    <a:pt x="0" y="124460"/>
                  </a:lnTo>
                  <a:cubicBezTo>
                    <a:pt x="0" y="55880"/>
                    <a:pt x="55880" y="0"/>
                    <a:pt x="124460" y="0"/>
                  </a:cubicBezTo>
                  <a:lnTo>
                    <a:pt x="3738004" y="0"/>
                  </a:lnTo>
                  <a:cubicBezTo>
                    <a:pt x="3806584" y="0"/>
                    <a:pt x="3862464" y="55880"/>
                    <a:pt x="3862464" y="124460"/>
                  </a:cubicBezTo>
                  <a:lnTo>
                    <a:pt x="3862464" y="604536"/>
                  </a:lnTo>
                  <a:cubicBezTo>
                    <a:pt x="3862464" y="673116"/>
                    <a:pt x="3806584" y="728996"/>
                    <a:pt x="3738004" y="728996"/>
                  </a:cubicBezTo>
                  <a:close/>
                </a:path>
              </a:pathLst>
            </a:custGeom>
            <a:solidFill>
              <a:srgbClr val="DD2E44"/>
            </a:solidFill>
          </p:spPr>
        </p:sp>
      </p:grpSp>
      <p:grpSp>
        <p:nvGrpSpPr>
          <p:cNvPr name="Group 15" id="15"/>
          <p:cNvGrpSpPr/>
          <p:nvPr/>
        </p:nvGrpSpPr>
        <p:grpSpPr>
          <a:xfrm rot="0">
            <a:off x="5756492" y="3906878"/>
            <a:ext cx="1655409" cy="722945"/>
            <a:chOff x="0" y="0"/>
            <a:chExt cx="1669263" cy="728996"/>
          </a:xfrm>
        </p:grpSpPr>
        <p:sp>
          <p:nvSpPr>
            <p:cNvPr name="Freeform 16" id="16"/>
            <p:cNvSpPr/>
            <p:nvPr/>
          </p:nvSpPr>
          <p:spPr>
            <a:xfrm flipH="false" flipV="false" rot="0">
              <a:off x="0" y="0"/>
              <a:ext cx="1669263" cy="728996"/>
            </a:xfrm>
            <a:custGeom>
              <a:avLst/>
              <a:gdLst/>
              <a:ahLst/>
              <a:cxnLst/>
              <a:rect r="r" b="b" t="t" l="l"/>
              <a:pathLst>
                <a:path h="728996" w="1669263">
                  <a:moveTo>
                    <a:pt x="1544803" y="728996"/>
                  </a:moveTo>
                  <a:lnTo>
                    <a:pt x="124460" y="728996"/>
                  </a:lnTo>
                  <a:cubicBezTo>
                    <a:pt x="55880" y="728996"/>
                    <a:pt x="0" y="673116"/>
                    <a:pt x="0" y="604536"/>
                  </a:cubicBezTo>
                  <a:lnTo>
                    <a:pt x="0" y="124460"/>
                  </a:lnTo>
                  <a:cubicBezTo>
                    <a:pt x="0" y="55880"/>
                    <a:pt x="55880" y="0"/>
                    <a:pt x="124460" y="0"/>
                  </a:cubicBezTo>
                  <a:lnTo>
                    <a:pt x="1544803" y="0"/>
                  </a:lnTo>
                  <a:cubicBezTo>
                    <a:pt x="1613383" y="0"/>
                    <a:pt x="1669263" y="55880"/>
                    <a:pt x="1669263" y="124460"/>
                  </a:cubicBezTo>
                  <a:lnTo>
                    <a:pt x="1669263" y="604536"/>
                  </a:lnTo>
                  <a:cubicBezTo>
                    <a:pt x="1669263" y="673116"/>
                    <a:pt x="1613383" y="728996"/>
                    <a:pt x="1544803" y="728996"/>
                  </a:cubicBezTo>
                  <a:close/>
                </a:path>
              </a:pathLst>
            </a:custGeom>
            <a:solidFill>
              <a:srgbClr val="FFFFFF"/>
            </a:solidFill>
          </p:spPr>
        </p:sp>
      </p:grpSp>
      <p:grpSp>
        <p:nvGrpSpPr>
          <p:cNvPr name="Group 17" id="17"/>
          <p:cNvGrpSpPr/>
          <p:nvPr/>
        </p:nvGrpSpPr>
        <p:grpSpPr>
          <a:xfrm rot="0">
            <a:off x="5756492" y="5105080"/>
            <a:ext cx="2755063" cy="722945"/>
            <a:chOff x="0" y="0"/>
            <a:chExt cx="2778121" cy="728996"/>
          </a:xfrm>
        </p:grpSpPr>
        <p:sp>
          <p:nvSpPr>
            <p:cNvPr name="Freeform 18" id="18"/>
            <p:cNvSpPr/>
            <p:nvPr/>
          </p:nvSpPr>
          <p:spPr>
            <a:xfrm flipH="false" flipV="false" rot="0">
              <a:off x="0" y="0"/>
              <a:ext cx="2778121" cy="728996"/>
            </a:xfrm>
            <a:custGeom>
              <a:avLst/>
              <a:gdLst/>
              <a:ahLst/>
              <a:cxnLst/>
              <a:rect r="r" b="b" t="t" l="l"/>
              <a:pathLst>
                <a:path h="728996" w="2778121">
                  <a:moveTo>
                    <a:pt x="2653661" y="728996"/>
                  </a:moveTo>
                  <a:lnTo>
                    <a:pt x="124460" y="728996"/>
                  </a:lnTo>
                  <a:cubicBezTo>
                    <a:pt x="55880" y="728996"/>
                    <a:pt x="0" y="673116"/>
                    <a:pt x="0" y="604536"/>
                  </a:cubicBezTo>
                  <a:lnTo>
                    <a:pt x="0" y="124460"/>
                  </a:lnTo>
                  <a:cubicBezTo>
                    <a:pt x="0" y="55880"/>
                    <a:pt x="55880" y="0"/>
                    <a:pt x="124460" y="0"/>
                  </a:cubicBezTo>
                  <a:lnTo>
                    <a:pt x="2653661" y="0"/>
                  </a:lnTo>
                  <a:cubicBezTo>
                    <a:pt x="2722241" y="0"/>
                    <a:pt x="2778121" y="55880"/>
                    <a:pt x="2778121" y="124460"/>
                  </a:cubicBezTo>
                  <a:lnTo>
                    <a:pt x="2778121" y="604536"/>
                  </a:lnTo>
                  <a:cubicBezTo>
                    <a:pt x="2778121" y="673116"/>
                    <a:pt x="2722241" y="728996"/>
                    <a:pt x="2653661" y="728996"/>
                  </a:cubicBezTo>
                  <a:close/>
                </a:path>
              </a:pathLst>
            </a:custGeom>
            <a:solidFill>
              <a:srgbClr val="C0FF00"/>
            </a:solidFill>
          </p:spPr>
        </p:sp>
      </p:grpSp>
      <p:grpSp>
        <p:nvGrpSpPr>
          <p:cNvPr name="Group 19" id="19"/>
          <p:cNvGrpSpPr/>
          <p:nvPr/>
        </p:nvGrpSpPr>
        <p:grpSpPr>
          <a:xfrm rot="0">
            <a:off x="1028700" y="1035113"/>
            <a:ext cx="16230600" cy="941578"/>
            <a:chOff x="0" y="0"/>
            <a:chExt cx="21640800" cy="1255437"/>
          </a:xfrm>
        </p:grpSpPr>
        <p:sp>
          <p:nvSpPr>
            <p:cNvPr name="TextBox 20" id="20"/>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r>
                <a:rPr lang="en-US" sz="2600">
                  <a:solidFill>
                    <a:srgbClr val="FFFFFF"/>
                  </a:solidFill>
                  <a:latin typeface="Aileron"/>
                  <a:ea typeface="Aileron"/>
                  <a:cs typeface="Aileron"/>
                  <a:sym typeface="Aileron"/>
                </a:rPr>
                <a:t>TOO LOW, TOO HIGH, THE SWEET SPOT</a:t>
              </a:r>
            </a:p>
          </p:txBody>
        </p:sp>
        <p:sp>
          <p:nvSpPr>
            <p:cNvPr name="TextBox 21" id="21"/>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RBDS INJECTION</a:t>
              </a:r>
            </a:p>
          </p:txBody>
        </p:sp>
      </p:grpSp>
      <p:sp>
        <p:nvSpPr>
          <p:cNvPr name="TextBox 22" id="22"/>
          <p:cNvSpPr txBox="true"/>
          <p:nvPr/>
        </p:nvSpPr>
        <p:spPr>
          <a:xfrm rot="0">
            <a:off x="10258211" y="3127384"/>
            <a:ext cx="3439255" cy="419102"/>
          </a:xfrm>
          <a:prstGeom prst="rect">
            <a:avLst/>
          </a:prstGeom>
        </p:spPr>
        <p:txBody>
          <a:bodyPr anchor="t" rtlCol="false" tIns="0" lIns="0" bIns="0" rIns="0">
            <a:spAutoFit/>
          </a:bodyPr>
          <a:lstStyle/>
          <a:p>
            <a:pPr algn="l">
              <a:lnSpc>
                <a:spcPts val="3000"/>
              </a:lnSpc>
            </a:pPr>
            <a:r>
              <a:rPr lang="en-US" sz="3000" b="true">
                <a:solidFill>
                  <a:srgbClr val="FFFFFF"/>
                </a:solidFill>
                <a:latin typeface="Public Sans 1 Bold"/>
                <a:ea typeface="Public Sans 1 Bold"/>
                <a:cs typeface="Public Sans 1 Bold"/>
                <a:sym typeface="Public Sans 1 Bold"/>
              </a:rPr>
              <a:t>WHAT HAPPENS?</a:t>
            </a:r>
          </a:p>
        </p:txBody>
      </p:sp>
      <p:sp>
        <p:nvSpPr>
          <p:cNvPr name="TextBox 23" id="23"/>
          <p:cNvSpPr txBox="true"/>
          <p:nvPr/>
        </p:nvSpPr>
        <p:spPr>
          <a:xfrm rot="0">
            <a:off x="10258211" y="3717488"/>
            <a:ext cx="6057879" cy="1054100"/>
          </a:xfrm>
          <a:prstGeom prst="rect">
            <a:avLst/>
          </a:prstGeom>
        </p:spPr>
        <p:txBody>
          <a:bodyPr anchor="t" rtlCol="false" tIns="0" lIns="0" bIns="0" rIns="0">
            <a:spAutoFit/>
          </a:bodyPr>
          <a:lstStyle/>
          <a:p>
            <a:pPr algn="just">
              <a:lnSpc>
                <a:spcPts val="2800"/>
              </a:lnSpc>
            </a:pPr>
            <a:r>
              <a:rPr lang="en-US" sz="2000">
                <a:solidFill>
                  <a:srgbClr val="FFFFFF"/>
                </a:solidFill>
                <a:latin typeface="DM Sans"/>
                <a:ea typeface="DM Sans"/>
                <a:cs typeface="DM Sans"/>
                <a:sym typeface="DM Sans"/>
              </a:rPr>
              <a:t>Decode errors, intermittent group loss, receivers that catch RDS for a few seconds then drop it. PI lookups fail silently.</a:t>
            </a:r>
          </a:p>
        </p:txBody>
      </p:sp>
      <p:sp>
        <p:nvSpPr>
          <p:cNvPr name="TextBox 24" id="24"/>
          <p:cNvSpPr txBox="true"/>
          <p:nvPr/>
        </p:nvSpPr>
        <p:spPr>
          <a:xfrm rot="0">
            <a:off x="10258211" y="4915690"/>
            <a:ext cx="6057879" cy="1054100"/>
          </a:xfrm>
          <a:prstGeom prst="rect">
            <a:avLst/>
          </a:prstGeom>
        </p:spPr>
        <p:txBody>
          <a:bodyPr anchor="t" rtlCol="false" tIns="0" lIns="0" bIns="0" rIns="0">
            <a:spAutoFit/>
          </a:bodyPr>
          <a:lstStyle/>
          <a:p>
            <a:pPr algn="just">
              <a:lnSpc>
                <a:spcPts val="2800"/>
              </a:lnSpc>
            </a:pPr>
            <a:r>
              <a:rPr lang="en-US" sz="2000">
                <a:solidFill>
                  <a:srgbClr val="FFFFFF"/>
                </a:solidFill>
                <a:latin typeface="DM Sans"/>
                <a:ea typeface="DM Sans"/>
                <a:cs typeface="DM Sans"/>
                <a:sym typeface="DM Sans"/>
              </a:rPr>
              <a:t>Clean d</a:t>
            </a:r>
            <a:r>
              <a:rPr lang="en-US" sz="2000">
                <a:solidFill>
                  <a:srgbClr val="FFFFFF"/>
                </a:solidFill>
                <a:latin typeface="DM Sans"/>
                <a:ea typeface="DM Sans"/>
                <a:cs typeface="DM Sans"/>
                <a:sym typeface="DM Sans"/>
              </a:rPr>
              <a:t>ecode on virtually all receivers. Reliable group delivery. PI code stable. IEC 62106 and NRSC both land here.</a:t>
            </a:r>
          </a:p>
        </p:txBody>
      </p:sp>
      <p:sp>
        <p:nvSpPr>
          <p:cNvPr name="TextBox 25" id="25"/>
          <p:cNvSpPr txBox="true"/>
          <p:nvPr/>
        </p:nvSpPr>
        <p:spPr>
          <a:xfrm rot="0">
            <a:off x="10258211" y="6143617"/>
            <a:ext cx="6057879" cy="1054100"/>
          </a:xfrm>
          <a:prstGeom prst="rect">
            <a:avLst/>
          </a:prstGeom>
        </p:spPr>
        <p:txBody>
          <a:bodyPr anchor="t" rtlCol="false" tIns="0" lIns="0" bIns="0" rIns="0">
            <a:spAutoFit/>
          </a:bodyPr>
          <a:lstStyle/>
          <a:p>
            <a:pPr algn="just">
              <a:lnSpc>
                <a:spcPts val="2800"/>
              </a:lnSpc>
            </a:pPr>
            <a:r>
              <a:rPr lang="en-US" sz="2000">
                <a:solidFill>
                  <a:srgbClr val="FFFFFF"/>
                </a:solidFill>
                <a:latin typeface="DM Sans"/>
                <a:ea typeface="DM Sans"/>
                <a:cs typeface="DM Sans"/>
                <a:sym typeface="DM Sans"/>
              </a:rPr>
              <a:t>Eats into audi</a:t>
            </a:r>
            <a:r>
              <a:rPr lang="en-US" sz="2000">
                <a:solidFill>
                  <a:srgbClr val="FFFFFF"/>
                </a:solidFill>
                <a:latin typeface="DM Sans"/>
                <a:ea typeface="DM Sans"/>
                <a:cs typeface="DM Sans"/>
                <a:sym typeface="DM Sans"/>
              </a:rPr>
              <a:t>o modulation headroom. Can cause composite clipping if your processor isn't accounting for the subcarrier load.</a:t>
            </a:r>
          </a:p>
        </p:txBody>
      </p:sp>
      <p:sp>
        <p:nvSpPr>
          <p:cNvPr name="TextBox 26" id="2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
        <p:nvSpPr>
          <p:cNvPr name="Freeform 27" id="27"/>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TextBox 28" id="28"/>
          <p:cNvSpPr txBox="true"/>
          <p:nvPr/>
        </p:nvSpPr>
        <p:spPr>
          <a:xfrm rot="0">
            <a:off x="15395823" y="99121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9222" r="0" b="-9222"/>
            </a:stretch>
          </a:blipFill>
        </p:spPr>
      </p:sp>
      <p:sp>
        <p:nvSpPr>
          <p:cNvPr name="Freeform 3" id="3"/>
          <p:cNvSpPr/>
          <p:nvPr/>
        </p:nvSpPr>
        <p:spPr>
          <a:xfrm flipH="false" flipV="false" rot="0">
            <a:off x="3493371" y="2331873"/>
            <a:ext cx="11301259" cy="6356958"/>
          </a:xfrm>
          <a:custGeom>
            <a:avLst/>
            <a:gdLst/>
            <a:ahLst/>
            <a:cxnLst/>
            <a:rect r="r" b="b" t="t" l="l"/>
            <a:pathLst>
              <a:path h="6356958" w="11301259">
                <a:moveTo>
                  <a:pt x="0" y="0"/>
                </a:moveTo>
                <a:lnTo>
                  <a:pt x="11301258" y="0"/>
                </a:lnTo>
                <a:lnTo>
                  <a:pt x="11301258" y="6356958"/>
                </a:lnTo>
                <a:lnTo>
                  <a:pt x="0" y="6356958"/>
                </a:lnTo>
                <a:lnTo>
                  <a:pt x="0" y="0"/>
                </a:lnTo>
                <a:close/>
              </a:path>
            </a:pathLst>
          </a:custGeom>
          <a:blipFill>
            <a:blip r:embed="rId3"/>
            <a:stretch>
              <a:fillRect l="0" t="0" r="0" b="0"/>
            </a:stretch>
          </a:blipFill>
        </p:spPr>
      </p:sp>
      <p:grpSp>
        <p:nvGrpSpPr>
          <p:cNvPr name="Group 4" id="4"/>
          <p:cNvGrpSpPr/>
          <p:nvPr/>
        </p:nvGrpSpPr>
        <p:grpSpPr>
          <a:xfrm rot="0">
            <a:off x="1028700" y="1035113"/>
            <a:ext cx="16230600" cy="941578"/>
            <a:chOff x="0" y="0"/>
            <a:chExt cx="21640800" cy="1255437"/>
          </a:xfrm>
        </p:grpSpPr>
        <p:sp>
          <p:nvSpPr>
            <p:cNvPr name="TextBox 5" id="5"/>
            <p:cNvSpPr txBox="true"/>
            <p:nvPr/>
          </p:nvSpPr>
          <p:spPr>
            <a:xfrm rot="0">
              <a:off x="0" y="654812"/>
              <a:ext cx="21640800" cy="600625"/>
            </a:xfrm>
            <a:prstGeom prst="rect">
              <a:avLst/>
            </a:prstGeom>
          </p:spPr>
          <p:txBody>
            <a:bodyPr anchor="t" rtlCol="false" tIns="0" lIns="0" bIns="0" rIns="0">
              <a:spAutoFit/>
            </a:bodyPr>
            <a:lstStyle/>
            <a:p>
              <a:pPr algn="ctr">
                <a:lnSpc>
                  <a:spcPts val="3847"/>
                </a:lnSpc>
              </a:pPr>
              <a:r>
                <a:rPr lang="en-US" sz="2600">
                  <a:solidFill>
                    <a:srgbClr val="FFFFFF"/>
                  </a:solidFill>
                  <a:latin typeface="Aileron"/>
                  <a:ea typeface="Aileron"/>
                  <a:cs typeface="Aileron"/>
                  <a:sym typeface="Aileron"/>
                </a:rPr>
                <a:t>TOO LOW, TOO HIGH, THE SWEET SPOT</a:t>
              </a:r>
            </a:p>
          </p:txBody>
        </p:sp>
        <p:sp>
          <p:nvSpPr>
            <p:cNvPr name="TextBox 6" id="6"/>
            <p:cNvSpPr txBox="true"/>
            <p:nvPr/>
          </p:nvSpPr>
          <p:spPr>
            <a:xfrm rot="0">
              <a:off x="0" y="-104775"/>
              <a:ext cx="21640800" cy="835787"/>
            </a:xfrm>
            <a:prstGeom prst="rect">
              <a:avLst/>
            </a:prstGeom>
          </p:spPr>
          <p:txBody>
            <a:bodyPr anchor="t" rtlCol="false" tIns="0" lIns="0" bIns="0" rIns="0">
              <a:spAutoFit/>
            </a:bodyPr>
            <a:lstStyle/>
            <a:p>
              <a:pPr algn="ctr">
                <a:lnSpc>
                  <a:spcPts val="5328"/>
                </a:lnSpc>
              </a:pPr>
              <a:r>
                <a:rPr lang="en-US" b="true" sz="3600" spc="-72">
                  <a:solidFill>
                    <a:srgbClr val="FFFFFF"/>
                  </a:solidFill>
                  <a:latin typeface="Aileron Heavy"/>
                  <a:ea typeface="Aileron Heavy"/>
                  <a:cs typeface="Aileron Heavy"/>
                  <a:sym typeface="Aileron Heavy"/>
                </a:rPr>
                <a:t>RBDS INJECTION</a:t>
              </a:r>
            </a:p>
          </p:txBody>
        </p:sp>
      </p:grpSp>
      <p:sp>
        <p:nvSpPr>
          <p:cNvPr name="TextBox 7" id="7"/>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
        <p:nvSpPr>
          <p:cNvPr name="Freeform 8" id="8"/>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4"/>
            <a:stretch>
              <a:fillRect l="0" t="0" r="0" b="0"/>
            </a:stretch>
          </a:blipFill>
        </p:spPr>
      </p:sp>
      <p:sp>
        <p:nvSpPr>
          <p:cNvPr name="TextBox 9" id="9"/>
          <p:cNvSpPr txBox="true"/>
          <p:nvPr/>
        </p:nvSpPr>
        <p:spPr>
          <a:xfrm rot="0">
            <a:off x="15395823" y="99121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FFFFFF">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557999" y="3101290"/>
            <a:ext cx="4664403" cy="2489950"/>
            <a:chOff x="0" y="0"/>
            <a:chExt cx="951960" cy="508175"/>
          </a:xfrm>
        </p:grpSpPr>
        <p:sp>
          <p:nvSpPr>
            <p:cNvPr name="Freeform 4" id="4"/>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5" id="5"/>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6" id="6"/>
          <p:cNvGrpSpPr/>
          <p:nvPr/>
        </p:nvGrpSpPr>
        <p:grpSpPr>
          <a:xfrm rot="0">
            <a:off x="1557999" y="6243462"/>
            <a:ext cx="4664403" cy="2489950"/>
            <a:chOff x="0" y="0"/>
            <a:chExt cx="951960" cy="508175"/>
          </a:xfrm>
        </p:grpSpPr>
        <p:sp>
          <p:nvSpPr>
            <p:cNvPr name="Freeform 7" id="7"/>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8" id="8"/>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9" id="9"/>
          <p:cNvGrpSpPr/>
          <p:nvPr/>
        </p:nvGrpSpPr>
        <p:grpSpPr>
          <a:xfrm rot="0">
            <a:off x="7132701" y="3101290"/>
            <a:ext cx="4664403" cy="2489950"/>
            <a:chOff x="0" y="0"/>
            <a:chExt cx="951960" cy="508175"/>
          </a:xfrm>
        </p:grpSpPr>
        <p:sp>
          <p:nvSpPr>
            <p:cNvPr name="Freeform 10" id="10"/>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11" id="11"/>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sp>
        <p:nvSpPr>
          <p:cNvPr name="Freeform 12" id="12"/>
          <p:cNvSpPr/>
          <p:nvPr/>
        </p:nvSpPr>
        <p:spPr>
          <a:xfrm flipH="false" flipV="true" rot="5400000">
            <a:off x="318507"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true" rot="5400000">
            <a:off x="318507"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5400000">
            <a:off x="5893209"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4792247" y="4440753"/>
            <a:ext cx="92747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PS</a:t>
            </a:r>
          </a:p>
        </p:txBody>
      </p:sp>
      <p:sp>
        <p:nvSpPr>
          <p:cNvPr name="TextBox 16" id="16"/>
          <p:cNvSpPr txBox="true"/>
          <p:nvPr/>
        </p:nvSpPr>
        <p:spPr>
          <a:xfrm rot="0">
            <a:off x="4557407" y="7582925"/>
            <a:ext cx="1253248"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PTY</a:t>
            </a:r>
          </a:p>
        </p:txBody>
      </p:sp>
      <p:sp>
        <p:nvSpPr>
          <p:cNvPr name="TextBox 17" id="17"/>
          <p:cNvSpPr txBox="true"/>
          <p:nvPr/>
        </p:nvSpPr>
        <p:spPr>
          <a:xfrm rot="0">
            <a:off x="10370493" y="4424236"/>
            <a:ext cx="92747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RT</a:t>
            </a:r>
          </a:p>
        </p:txBody>
      </p:sp>
      <p:sp>
        <p:nvSpPr>
          <p:cNvPr name="Freeform 18" id="18"/>
          <p:cNvSpPr/>
          <p:nvPr/>
        </p:nvSpPr>
        <p:spPr>
          <a:xfrm flipH="false" flipV="false" rot="1668168">
            <a:off x="5437202" y="4165094"/>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1668168">
            <a:off x="5481837" y="7307266"/>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1668168">
            <a:off x="11015449" y="4148576"/>
            <a:ext cx="477868" cy="1395234"/>
          </a:xfrm>
          <a:custGeom>
            <a:avLst/>
            <a:gdLst/>
            <a:ahLst/>
            <a:cxnLst/>
            <a:rect r="r" b="b" t="t" l="l"/>
            <a:pathLst>
              <a:path h="1395234" w="477868">
                <a:moveTo>
                  <a:pt x="0" y="0"/>
                </a:moveTo>
                <a:lnTo>
                  <a:pt x="477868" y="0"/>
                </a:lnTo>
                <a:lnTo>
                  <a:pt x="477868" y="1395235"/>
                </a:lnTo>
                <a:lnTo>
                  <a:pt x="0" y="13952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12707402" y="3101290"/>
            <a:ext cx="4664403" cy="2489950"/>
            <a:chOff x="0" y="0"/>
            <a:chExt cx="951960" cy="508175"/>
          </a:xfrm>
        </p:grpSpPr>
        <p:sp>
          <p:nvSpPr>
            <p:cNvPr name="Freeform 22" id="22"/>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23" id="23"/>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24" id="24"/>
          <p:cNvGrpSpPr/>
          <p:nvPr/>
        </p:nvGrpSpPr>
        <p:grpSpPr>
          <a:xfrm rot="0">
            <a:off x="12707402" y="6243462"/>
            <a:ext cx="4664403" cy="2489950"/>
            <a:chOff x="0" y="0"/>
            <a:chExt cx="951960" cy="508175"/>
          </a:xfrm>
        </p:grpSpPr>
        <p:sp>
          <p:nvSpPr>
            <p:cNvPr name="Freeform 25" id="25"/>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26" id="26"/>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sp>
        <p:nvSpPr>
          <p:cNvPr name="Freeform 27" id="27"/>
          <p:cNvSpPr/>
          <p:nvPr/>
        </p:nvSpPr>
        <p:spPr>
          <a:xfrm flipH="false" flipV="true" rot="5400000">
            <a:off x="11467911"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8" id="28"/>
          <p:cNvSpPr/>
          <p:nvPr/>
        </p:nvSpPr>
        <p:spPr>
          <a:xfrm flipH="false" flipV="true" rot="5400000">
            <a:off x="11467911"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9" id="29"/>
          <p:cNvSpPr txBox="true"/>
          <p:nvPr/>
        </p:nvSpPr>
        <p:spPr>
          <a:xfrm rot="0">
            <a:off x="15928269" y="4445276"/>
            <a:ext cx="88389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PI</a:t>
            </a:r>
          </a:p>
        </p:txBody>
      </p:sp>
      <p:sp>
        <p:nvSpPr>
          <p:cNvPr name="TextBox 30" id="30"/>
          <p:cNvSpPr txBox="true"/>
          <p:nvPr/>
        </p:nvSpPr>
        <p:spPr>
          <a:xfrm rot="0">
            <a:off x="15907095" y="7582925"/>
            <a:ext cx="92747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AF</a:t>
            </a:r>
          </a:p>
        </p:txBody>
      </p:sp>
      <p:sp>
        <p:nvSpPr>
          <p:cNvPr name="Freeform 31" id="31"/>
          <p:cNvSpPr/>
          <p:nvPr/>
        </p:nvSpPr>
        <p:spPr>
          <a:xfrm flipH="false" flipV="false" rot="1668168">
            <a:off x="16573225" y="4169616"/>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1668168">
            <a:off x="16552050" y="7307266"/>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3" id="33"/>
          <p:cNvSpPr/>
          <p:nvPr/>
        </p:nvSpPr>
        <p:spPr>
          <a:xfrm flipH="false" flipV="false" rot="0">
            <a:off x="12372156" y="4117665"/>
            <a:ext cx="457200" cy="457200"/>
          </a:xfrm>
          <a:custGeom>
            <a:avLst/>
            <a:gdLst/>
            <a:ahLst/>
            <a:cxnLst/>
            <a:rect r="r" b="b" t="t" l="l"/>
            <a:pathLst>
              <a:path h="457200" w="457200">
                <a:moveTo>
                  <a:pt x="0" y="0"/>
                </a:moveTo>
                <a:lnTo>
                  <a:pt x="457200" y="0"/>
                </a:lnTo>
                <a:lnTo>
                  <a:pt x="4572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9"/>
            <a:stretch>
              <a:fillRect l="0" t="0" r="0" b="0"/>
            </a:stretch>
          </a:blipFill>
        </p:spPr>
      </p:sp>
      <p:sp>
        <p:nvSpPr>
          <p:cNvPr name="Freeform 35" id="35"/>
          <p:cNvSpPr/>
          <p:nvPr/>
        </p:nvSpPr>
        <p:spPr>
          <a:xfrm flipH="false" flipV="false" rot="0">
            <a:off x="1121545" y="4117665"/>
            <a:ext cx="672178" cy="463803"/>
          </a:xfrm>
          <a:custGeom>
            <a:avLst/>
            <a:gdLst/>
            <a:ahLst/>
            <a:cxnLst/>
            <a:rect r="r" b="b" t="t" l="l"/>
            <a:pathLst>
              <a:path h="463803" w="672178">
                <a:moveTo>
                  <a:pt x="0" y="0"/>
                </a:moveTo>
                <a:lnTo>
                  <a:pt x="672178" y="0"/>
                </a:lnTo>
                <a:lnTo>
                  <a:pt x="672178" y="463802"/>
                </a:lnTo>
                <a:lnTo>
                  <a:pt x="0" y="4638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6" id="36"/>
          <p:cNvSpPr/>
          <p:nvPr/>
        </p:nvSpPr>
        <p:spPr>
          <a:xfrm flipH="false" flipV="false" rot="0">
            <a:off x="6744272" y="4064482"/>
            <a:ext cx="563565" cy="563565"/>
          </a:xfrm>
          <a:custGeom>
            <a:avLst/>
            <a:gdLst/>
            <a:ahLst/>
            <a:cxnLst/>
            <a:rect r="r" b="b" t="t" l="l"/>
            <a:pathLst>
              <a:path h="563565" w="563565">
                <a:moveTo>
                  <a:pt x="0" y="0"/>
                </a:moveTo>
                <a:lnTo>
                  <a:pt x="563565" y="0"/>
                </a:lnTo>
                <a:lnTo>
                  <a:pt x="563565" y="563565"/>
                </a:lnTo>
                <a:lnTo>
                  <a:pt x="0" y="5635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7" id="37"/>
          <p:cNvSpPr/>
          <p:nvPr/>
        </p:nvSpPr>
        <p:spPr>
          <a:xfrm flipH="false" flipV="false" rot="0">
            <a:off x="1200150" y="7191650"/>
            <a:ext cx="593573" cy="593573"/>
          </a:xfrm>
          <a:custGeom>
            <a:avLst/>
            <a:gdLst/>
            <a:ahLst/>
            <a:cxnLst/>
            <a:rect r="r" b="b" t="t" l="l"/>
            <a:pathLst>
              <a:path h="593573" w="593573">
                <a:moveTo>
                  <a:pt x="0" y="0"/>
                </a:moveTo>
                <a:lnTo>
                  <a:pt x="593573" y="0"/>
                </a:lnTo>
                <a:lnTo>
                  <a:pt x="593573" y="593573"/>
                </a:lnTo>
                <a:lnTo>
                  <a:pt x="0" y="59357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8" id="38"/>
          <p:cNvSpPr/>
          <p:nvPr/>
        </p:nvSpPr>
        <p:spPr>
          <a:xfrm flipH="false" flipV="false" rot="0">
            <a:off x="12468786" y="7134155"/>
            <a:ext cx="263940" cy="708565"/>
          </a:xfrm>
          <a:custGeom>
            <a:avLst/>
            <a:gdLst/>
            <a:ahLst/>
            <a:cxnLst/>
            <a:rect r="r" b="b" t="t" l="l"/>
            <a:pathLst>
              <a:path h="708565" w="263940">
                <a:moveTo>
                  <a:pt x="0" y="0"/>
                </a:moveTo>
                <a:lnTo>
                  <a:pt x="263940" y="0"/>
                </a:lnTo>
                <a:lnTo>
                  <a:pt x="263940" y="708564"/>
                </a:lnTo>
                <a:lnTo>
                  <a:pt x="0" y="70856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39" id="39"/>
          <p:cNvGrpSpPr/>
          <p:nvPr/>
        </p:nvGrpSpPr>
        <p:grpSpPr>
          <a:xfrm rot="0">
            <a:off x="7208901" y="6243462"/>
            <a:ext cx="4664403" cy="2489950"/>
            <a:chOff x="0" y="0"/>
            <a:chExt cx="951960" cy="508175"/>
          </a:xfrm>
        </p:grpSpPr>
        <p:sp>
          <p:nvSpPr>
            <p:cNvPr name="Freeform 40" id="40"/>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41" id="41"/>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sp>
        <p:nvSpPr>
          <p:cNvPr name="Freeform 42" id="42"/>
          <p:cNvSpPr/>
          <p:nvPr/>
        </p:nvSpPr>
        <p:spPr>
          <a:xfrm flipH="false" flipV="true" rot="5400000">
            <a:off x="5969409"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3" id="43"/>
          <p:cNvSpPr txBox="true"/>
          <p:nvPr/>
        </p:nvSpPr>
        <p:spPr>
          <a:xfrm rot="0">
            <a:off x="10166322" y="7557508"/>
            <a:ext cx="1172731"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RT+</a:t>
            </a:r>
          </a:p>
        </p:txBody>
      </p:sp>
      <p:sp>
        <p:nvSpPr>
          <p:cNvPr name="Freeform 44" id="44"/>
          <p:cNvSpPr/>
          <p:nvPr/>
        </p:nvSpPr>
        <p:spPr>
          <a:xfrm flipH="false" flipV="false" rot="1668168">
            <a:off x="11056539" y="7281849"/>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5" id="45"/>
          <p:cNvSpPr/>
          <p:nvPr/>
        </p:nvSpPr>
        <p:spPr>
          <a:xfrm flipH="false" flipV="false" rot="0">
            <a:off x="6869901" y="7225638"/>
            <a:ext cx="525599" cy="525599"/>
          </a:xfrm>
          <a:custGeom>
            <a:avLst/>
            <a:gdLst/>
            <a:ahLst/>
            <a:cxnLst/>
            <a:rect r="r" b="b" t="t" l="l"/>
            <a:pathLst>
              <a:path h="525599" w="525599">
                <a:moveTo>
                  <a:pt x="0" y="0"/>
                </a:moveTo>
                <a:lnTo>
                  <a:pt x="525599" y="0"/>
                </a:lnTo>
                <a:lnTo>
                  <a:pt x="525599" y="525598"/>
                </a:lnTo>
                <a:lnTo>
                  <a:pt x="0" y="52559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46" id="46"/>
          <p:cNvSpPr txBox="true"/>
          <p:nvPr/>
        </p:nvSpPr>
        <p:spPr>
          <a:xfrm rot="0">
            <a:off x="2476500" y="962025"/>
            <a:ext cx="13335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RDS Data Fields</a:t>
            </a:r>
          </a:p>
        </p:txBody>
      </p:sp>
      <p:sp>
        <p:nvSpPr>
          <p:cNvPr name="TextBox 47" id="47"/>
          <p:cNvSpPr txBox="true"/>
          <p:nvPr/>
        </p:nvSpPr>
        <p:spPr>
          <a:xfrm rot="0">
            <a:off x="2476500" y="1618312"/>
            <a:ext cx="13335000" cy="4057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What Each One Does</a:t>
            </a:r>
          </a:p>
        </p:txBody>
      </p:sp>
      <p:grpSp>
        <p:nvGrpSpPr>
          <p:cNvPr name="Group 48" id="48"/>
          <p:cNvGrpSpPr/>
          <p:nvPr/>
        </p:nvGrpSpPr>
        <p:grpSpPr>
          <a:xfrm rot="0">
            <a:off x="2250923" y="3423157"/>
            <a:ext cx="2240069" cy="1979930"/>
            <a:chOff x="0" y="0"/>
            <a:chExt cx="2986758" cy="2639907"/>
          </a:xfrm>
        </p:grpSpPr>
        <p:sp>
          <p:nvSpPr>
            <p:cNvPr name="TextBox 49" id="49"/>
            <p:cNvSpPr txBox="true"/>
            <p:nvPr/>
          </p:nvSpPr>
          <p:spPr>
            <a:xfrm rot="0">
              <a:off x="0" y="0"/>
              <a:ext cx="2986758"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Program</a:t>
              </a:r>
              <a:r>
                <a:rPr lang="en-US" b="true" sz="1799">
                  <a:solidFill>
                    <a:srgbClr val="000000"/>
                  </a:solidFill>
                  <a:latin typeface="DM Sans Bold"/>
                  <a:ea typeface="DM Sans Bold"/>
                  <a:cs typeface="DM Sans Bold"/>
                  <a:sym typeface="DM Sans Bold"/>
                </a:rPr>
                <a:t> Service</a:t>
              </a:r>
            </a:p>
          </p:txBody>
        </p:sp>
        <p:sp>
          <p:nvSpPr>
            <p:cNvPr name="TextBox 50" id="50"/>
            <p:cNvSpPr txBox="true"/>
            <p:nvPr/>
          </p:nvSpPr>
          <p:spPr>
            <a:xfrm rot="0">
              <a:off x="9708" y="590550"/>
              <a:ext cx="2977050"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8-character</a:t>
              </a:r>
              <a:r>
                <a:rPr lang="en-US" sz="1599">
                  <a:solidFill>
                    <a:srgbClr val="000000"/>
                  </a:solidFill>
                  <a:latin typeface="DM Sans"/>
                  <a:ea typeface="DM Sans"/>
                  <a:cs typeface="DM Sans"/>
                  <a:sym typeface="DM Sans"/>
                </a:rPr>
                <a:t> station name on the radio face.</a:t>
              </a:r>
            </a:p>
            <a:p>
              <a:pPr algn="l">
                <a:lnSpc>
                  <a:spcPts val="2079"/>
                </a:lnSpc>
              </a:pPr>
              <a:r>
                <a:rPr lang="en-US" sz="1599">
                  <a:solidFill>
                    <a:srgbClr val="000000"/>
                  </a:solidFill>
                  <a:latin typeface="DM Sans"/>
                  <a:ea typeface="DM Sans"/>
                  <a:cs typeface="DM Sans"/>
                  <a:sym typeface="DM Sans"/>
                </a:rPr>
                <a:t>Static. </a:t>
              </a:r>
              <a:r>
                <a:rPr lang="en-US" sz="1599" i="true">
                  <a:solidFill>
                    <a:srgbClr val="000000"/>
                  </a:solidFill>
                  <a:latin typeface="DM Sans Italics"/>
                  <a:ea typeface="DM Sans Italics"/>
                  <a:cs typeface="DM Sans Italics"/>
                  <a:sym typeface="DM Sans Italics"/>
                </a:rPr>
                <a:t>Don’t </a:t>
              </a:r>
              <a:r>
                <a:rPr lang="en-US" sz="1599">
                  <a:solidFill>
                    <a:srgbClr val="000000"/>
                  </a:solidFill>
                  <a:latin typeface="DM Sans"/>
                  <a:ea typeface="DM Sans"/>
                  <a:cs typeface="DM Sans"/>
                  <a:sym typeface="DM Sans"/>
                </a:rPr>
                <a:t>scroll it.</a:t>
              </a:r>
            </a:p>
            <a:p>
              <a:pPr algn="l">
                <a:lnSpc>
                  <a:spcPts val="2079"/>
                </a:lnSpc>
              </a:pP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0A/0B</a:t>
              </a:r>
            </a:p>
          </p:txBody>
        </p:sp>
      </p:grpSp>
      <p:grpSp>
        <p:nvGrpSpPr>
          <p:cNvPr name="Group 51" id="51"/>
          <p:cNvGrpSpPr/>
          <p:nvPr/>
        </p:nvGrpSpPr>
        <p:grpSpPr>
          <a:xfrm rot="0">
            <a:off x="2250923" y="6565329"/>
            <a:ext cx="2074894" cy="1979930"/>
            <a:chOff x="0" y="0"/>
            <a:chExt cx="2766525" cy="2639907"/>
          </a:xfrm>
        </p:grpSpPr>
        <p:sp>
          <p:nvSpPr>
            <p:cNvPr name="TextBox 52" id="52"/>
            <p:cNvSpPr txBox="true"/>
            <p:nvPr/>
          </p:nvSpPr>
          <p:spPr>
            <a:xfrm rot="0">
              <a:off x="0" y="0"/>
              <a:ext cx="2766525"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Program</a:t>
              </a:r>
              <a:r>
                <a:rPr lang="en-US" b="true" sz="1799">
                  <a:solidFill>
                    <a:srgbClr val="000000"/>
                  </a:solidFill>
                  <a:latin typeface="DM Sans Bold"/>
                  <a:ea typeface="DM Sans Bold"/>
                  <a:cs typeface="DM Sans Bold"/>
                  <a:sym typeface="DM Sans Bold"/>
                </a:rPr>
                <a:t> Type</a:t>
              </a:r>
            </a:p>
          </p:txBody>
        </p:sp>
        <p:sp>
          <p:nvSpPr>
            <p:cNvPr name="TextBox 53" id="53"/>
            <p:cNvSpPr txBox="true"/>
            <p:nvPr/>
          </p:nvSpPr>
          <p:spPr>
            <a:xfrm rot="0">
              <a:off x="8992" y="590550"/>
              <a:ext cx="2757533"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Format</a:t>
              </a:r>
              <a:r>
                <a:rPr lang="en-US" sz="1599">
                  <a:solidFill>
                    <a:srgbClr val="000000"/>
                  </a:solidFill>
                  <a:latin typeface="DM Sans"/>
                  <a:ea typeface="DM Sans"/>
                  <a:cs typeface="DM Sans"/>
                  <a:sym typeface="DM Sans"/>
                </a:rPr>
                <a:t> code (Rock, News, Country...).</a:t>
              </a:r>
            </a:p>
            <a:p>
              <a:pPr algn="l">
                <a:lnSpc>
                  <a:spcPts val="2079"/>
                </a:lnSpc>
              </a:pPr>
              <a:r>
                <a:rPr lang="en-US" sz="1599">
                  <a:solidFill>
                    <a:srgbClr val="000000"/>
                  </a:solidFill>
                  <a:latin typeface="DM Sans"/>
                  <a:ea typeface="DM Sans"/>
                  <a:cs typeface="DM Sans"/>
                  <a:sym typeface="DM Sans"/>
                </a:rPr>
                <a:t>Don't leave it at 0.</a:t>
              </a:r>
            </a:p>
            <a:p>
              <a:pPr algn="l">
                <a:lnSpc>
                  <a:spcPts val="2079"/>
                </a:lnSpc>
              </a:pP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All Groups</a:t>
              </a:r>
            </a:p>
          </p:txBody>
        </p:sp>
      </p:grpSp>
      <p:grpSp>
        <p:nvGrpSpPr>
          <p:cNvPr name="Group 54" id="54"/>
          <p:cNvGrpSpPr/>
          <p:nvPr/>
        </p:nvGrpSpPr>
        <p:grpSpPr>
          <a:xfrm rot="0">
            <a:off x="7825624" y="3423157"/>
            <a:ext cx="2354369" cy="2237105"/>
            <a:chOff x="0" y="0"/>
            <a:chExt cx="3139158" cy="2982807"/>
          </a:xfrm>
        </p:grpSpPr>
        <p:sp>
          <p:nvSpPr>
            <p:cNvPr name="TextBox 55" id="55"/>
            <p:cNvSpPr txBox="true"/>
            <p:nvPr/>
          </p:nvSpPr>
          <p:spPr>
            <a:xfrm rot="0">
              <a:off x="0" y="0"/>
              <a:ext cx="3139158" cy="355600"/>
            </a:xfrm>
            <a:prstGeom prst="rect">
              <a:avLst/>
            </a:prstGeom>
          </p:spPr>
          <p:txBody>
            <a:bodyPr anchor="t" rtlCol="false" tIns="0" lIns="0" bIns="0" rIns="0">
              <a:spAutoFit/>
            </a:bodyPr>
            <a:lstStyle/>
            <a:p>
              <a:pPr algn="l">
                <a:lnSpc>
                  <a:spcPts val="2159"/>
                </a:lnSpc>
              </a:pPr>
              <a:r>
                <a:rPr lang="en-US" b="true" sz="1799">
                  <a:solidFill>
                    <a:srgbClr val="000000"/>
                  </a:solidFill>
                  <a:latin typeface="DM Sans Bold"/>
                  <a:ea typeface="DM Sans Bold"/>
                  <a:cs typeface="DM Sans Bold"/>
                  <a:sym typeface="DM Sans Bold"/>
                </a:rPr>
                <a:t>RadioText</a:t>
              </a:r>
            </a:p>
          </p:txBody>
        </p:sp>
        <p:sp>
          <p:nvSpPr>
            <p:cNvPr name="TextBox 56" id="56"/>
            <p:cNvSpPr txBox="true"/>
            <p:nvPr/>
          </p:nvSpPr>
          <p:spPr>
            <a:xfrm rot="0">
              <a:off x="10203" y="590550"/>
              <a:ext cx="3128955" cy="23922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Now-playing text up</a:t>
              </a:r>
              <a:r>
                <a:rPr lang="en-US" sz="1599">
                  <a:solidFill>
                    <a:srgbClr val="000000"/>
                  </a:solidFill>
                  <a:latin typeface="DM Sans"/>
                  <a:ea typeface="DM Sans"/>
                  <a:cs typeface="DM Sans"/>
                  <a:sym typeface="DM Sans"/>
                </a:rPr>
                <a:t> to 64 chars. Artist</a:t>
              </a:r>
            </a:p>
            <a:p>
              <a:pPr algn="l">
                <a:lnSpc>
                  <a:spcPts val="2079"/>
                </a:lnSpc>
              </a:pPr>
              <a:r>
                <a:rPr lang="en-US" sz="1599">
                  <a:solidFill>
                    <a:srgbClr val="000000"/>
                  </a:solidFill>
                  <a:latin typeface="DM Sans"/>
                  <a:ea typeface="DM Sans"/>
                  <a:cs typeface="DM Sans"/>
                  <a:sym typeface="DM Sans"/>
                </a:rPr>
                <a:t>- Title. Updates each song.</a:t>
              </a: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2A</a:t>
              </a:r>
            </a:p>
            <a:p>
              <a:pPr algn="l">
                <a:lnSpc>
                  <a:spcPts val="2079"/>
                </a:lnSpc>
              </a:pPr>
            </a:p>
          </p:txBody>
        </p:sp>
      </p:grpSp>
      <p:grpSp>
        <p:nvGrpSpPr>
          <p:cNvPr name="Group 57" id="57"/>
          <p:cNvGrpSpPr/>
          <p:nvPr/>
        </p:nvGrpSpPr>
        <p:grpSpPr>
          <a:xfrm rot="0">
            <a:off x="13400326" y="3423157"/>
            <a:ext cx="2240069" cy="1979930"/>
            <a:chOff x="0" y="0"/>
            <a:chExt cx="2986758" cy="2639907"/>
          </a:xfrm>
        </p:grpSpPr>
        <p:sp>
          <p:nvSpPr>
            <p:cNvPr name="TextBox 58" id="58"/>
            <p:cNvSpPr txBox="true"/>
            <p:nvPr/>
          </p:nvSpPr>
          <p:spPr>
            <a:xfrm rot="0">
              <a:off x="0" y="0"/>
              <a:ext cx="2986758"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Program ID</a:t>
              </a:r>
            </a:p>
          </p:txBody>
        </p:sp>
        <p:sp>
          <p:nvSpPr>
            <p:cNvPr name="TextBox 59" id="59"/>
            <p:cNvSpPr txBox="true"/>
            <p:nvPr/>
          </p:nvSpPr>
          <p:spPr>
            <a:xfrm rot="0">
              <a:off x="9708" y="590550"/>
              <a:ext cx="2977050"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4-digi</a:t>
              </a:r>
              <a:r>
                <a:rPr lang="en-US" sz="1599">
                  <a:solidFill>
                    <a:srgbClr val="000000"/>
                  </a:solidFill>
                  <a:latin typeface="DM Sans"/>
                  <a:ea typeface="DM Sans"/>
                  <a:cs typeface="DM Sans"/>
                  <a:sym typeface="DM Sans"/>
                </a:rPr>
                <a:t>t hex station fingerprint. Used by RadioDNS &amp; AutoStage. Never change it.</a:t>
              </a: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All Groups</a:t>
              </a:r>
            </a:p>
          </p:txBody>
        </p:sp>
      </p:grpSp>
      <p:grpSp>
        <p:nvGrpSpPr>
          <p:cNvPr name="Group 60" id="60"/>
          <p:cNvGrpSpPr/>
          <p:nvPr/>
        </p:nvGrpSpPr>
        <p:grpSpPr>
          <a:xfrm rot="0">
            <a:off x="13400326" y="6565329"/>
            <a:ext cx="2240069" cy="2237105"/>
            <a:chOff x="0" y="0"/>
            <a:chExt cx="2986758" cy="2982807"/>
          </a:xfrm>
        </p:grpSpPr>
        <p:sp>
          <p:nvSpPr>
            <p:cNvPr name="TextBox 61" id="61"/>
            <p:cNvSpPr txBox="true"/>
            <p:nvPr/>
          </p:nvSpPr>
          <p:spPr>
            <a:xfrm rot="0">
              <a:off x="0" y="0"/>
              <a:ext cx="2986758" cy="355600"/>
            </a:xfrm>
            <a:prstGeom prst="rect">
              <a:avLst/>
            </a:prstGeom>
          </p:spPr>
          <p:txBody>
            <a:bodyPr anchor="t" rtlCol="false" tIns="0" lIns="0" bIns="0" rIns="0">
              <a:spAutoFit/>
            </a:bodyPr>
            <a:lstStyle/>
            <a:p>
              <a:pPr algn="l">
                <a:lnSpc>
                  <a:spcPts val="2159"/>
                </a:lnSpc>
              </a:pPr>
              <a:r>
                <a:rPr lang="en-US" b="true" sz="1799">
                  <a:solidFill>
                    <a:srgbClr val="000000"/>
                  </a:solidFill>
                  <a:latin typeface="DM Sans Bold"/>
                  <a:ea typeface="DM Sans Bold"/>
                  <a:cs typeface="DM Sans Bold"/>
                  <a:sym typeface="DM Sans Bold"/>
                </a:rPr>
                <a:t>Alt Frequencies</a:t>
              </a:r>
            </a:p>
          </p:txBody>
        </p:sp>
        <p:sp>
          <p:nvSpPr>
            <p:cNvPr name="TextBox 62" id="62"/>
            <p:cNvSpPr txBox="true"/>
            <p:nvPr/>
          </p:nvSpPr>
          <p:spPr>
            <a:xfrm rot="0">
              <a:off x="9708" y="590550"/>
              <a:ext cx="2977050" cy="23922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Translator list for auto-retun</a:t>
              </a:r>
              <a:r>
                <a:rPr lang="en-US" sz="1599">
                  <a:solidFill>
                    <a:srgbClr val="000000"/>
                  </a:solidFill>
                  <a:latin typeface="DM Sans"/>
                  <a:ea typeface="DM Sans"/>
                  <a:cs typeface="DM Sans"/>
                  <a:sym typeface="DM Sans"/>
                </a:rPr>
                <a:t>ing on a drive. Bad AF = retunes to dead air.</a:t>
              </a: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0A</a:t>
              </a:r>
            </a:p>
            <a:p>
              <a:pPr algn="l">
                <a:lnSpc>
                  <a:spcPts val="2079"/>
                </a:lnSpc>
              </a:pPr>
            </a:p>
          </p:txBody>
        </p:sp>
      </p:grpSp>
      <p:grpSp>
        <p:nvGrpSpPr>
          <p:cNvPr name="Group 63" id="63"/>
          <p:cNvGrpSpPr/>
          <p:nvPr/>
        </p:nvGrpSpPr>
        <p:grpSpPr>
          <a:xfrm rot="0">
            <a:off x="7901824" y="6565329"/>
            <a:ext cx="2109108" cy="1979930"/>
            <a:chOff x="0" y="0"/>
            <a:chExt cx="2812143" cy="2639907"/>
          </a:xfrm>
        </p:grpSpPr>
        <p:sp>
          <p:nvSpPr>
            <p:cNvPr name="TextBox 64" id="64"/>
            <p:cNvSpPr txBox="true"/>
            <p:nvPr/>
          </p:nvSpPr>
          <p:spPr>
            <a:xfrm rot="0">
              <a:off x="0" y="0"/>
              <a:ext cx="2812143" cy="355600"/>
            </a:xfrm>
            <a:prstGeom prst="rect">
              <a:avLst/>
            </a:prstGeom>
          </p:spPr>
          <p:txBody>
            <a:bodyPr anchor="t" rtlCol="false" tIns="0" lIns="0" bIns="0" rIns="0">
              <a:spAutoFit/>
            </a:bodyPr>
            <a:lstStyle/>
            <a:p>
              <a:pPr algn="l">
                <a:lnSpc>
                  <a:spcPts val="2159"/>
                </a:lnSpc>
              </a:pPr>
              <a:r>
                <a:rPr lang="en-US" b="true" sz="1799">
                  <a:solidFill>
                    <a:srgbClr val="000000"/>
                  </a:solidFill>
                  <a:latin typeface="DM Sans Bold"/>
                  <a:ea typeface="DM Sans Bold"/>
                  <a:cs typeface="DM Sans Bold"/>
                  <a:sym typeface="DM Sans Bold"/>
                </a:rPr>
                <a:t>RadioText+</a:t>
              </a:r>
            </a:p>
          </p:txBody>
        </p:sp>
        <p:sp>
          <p:nvSpPr>
            <p:cNvPr name="TextBox 65" id="65"/>
            <p:cNvSpPr txBox="true"/>
            <p:nvPr/>
          </p:nvSpPr>
          <p:spPr>
            <a:xfrm rot="0">
              <a:off x="9140" y="590550"/>
              <a:ext cx="2803003"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ODA</a:t>
              </a:r>
              <a:r>
                <a:rPr lang="en-US" sz="1599">
                  <a:solidFill>
                    <a:srgbClr val="000000"/>
                  </a:solidFill>
                  <a:latin typeface="DM Sans"/>
                  <a:ea typeface="DM Sans"/>
                  <a:cs typeface="DM Sans"/>
                  <a:sym typeface="DM Sans"/>
                </a:rPr>
                <a:t> extension that tags what each part of RT is (title, artist, album, station name). </a:t>
              </a: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3A + ODA</a:t>
              </a:r>
            </a:p>
          </p:txBody>
        </p:sp>
      </p:grpSp>
      <p:sp>
        <p:nvSpPr>
          <p:cNvPr name="TextBox 66" id="6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557999" y="3101290"/>
            <a:ext cx="4664403" cy="2489950"/>
            <a:chOff x="0" y="0"/>
            <a:chExt cx="951960" cy="508175"/>
          </a:xfrm>
        </p:grpSpPr>
        <p:sp>
          <p:nvSpPr>
            <p:cNvPr name="Freeform 4" id="4"/>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5" id="5"/>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6" id="6"/>
          <p:cNvGrpSpPr/>
          <p:nvPr/>
        </p:nvGrpSpPr>
        <p:grpSpPr>
          <a:xfrm rot="0">
            <a:off x="1557999" y="6243462"/>
            <a:ext cx="4664403" cy="2489950"/>
            <a:chOff x="0" y="0"/>
            <a:chExt cx="951960" cy="508175"/>
          </a:xfrm>
        </p:grpSpPr>
        <p:sp>
          <p:nvSpPr>
            <p:cNvPr name="Freeform 7" id="7"/>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8" id="8"/>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9" id="9"/>
          <p:cNvGrpSpPr/>
          <p:nvPr/>
        </p:nvGrpSpPr>
        <p:grpSpPr>
          <a:xfrm rot="0">
            <a:off x="7132701" y="3101290"/>
            <a:ext cx="4664403" cy="2489950"/>
            <a:chOff x="0" y="0"/>
            <a:chExt cx="951960" cy="508175"/>
          </a:xfrm>
        </p:grpSpPr>
        <p:sp>
          <p:nvSpPr>
            <p:cNvPr name="Freeform 10" id="10"/>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11" id="11"/>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12" id="12"/>
          <p:cNvGrpSpPr/>
          <p:nvPr/>
        </p:nvGrpSpPr>
        <p:grpSpPr>
          <a:xfrm rot="0">
            <a:off x="7132701" y="6243462"/>
            <a:ext cx="4664403" cy="2489950"/>
            <a:chOff x="0" y="0"/>
            <a:chExt cx="951960" cy="508175"/>
          </a:xfrm>
        </p:grpSpPr>
        <p:sp>
          <p:nvSpPr>
            <p:cNvPr name="Freeform 13" id="13"/>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14" id="14"/>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sp>
        <p:nvSpPr>
          <p:cNvPr name="Freeform 15" id="15"/>
          <p:cNvSpPr/>
          <p:nvPr/>
        </p:nvSpPr>
        <p:spPr>
          <a:xfrm flipH="false" flipV="true" rot="5400000">
            <a:off x="318507"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5400000">
            <a:off x="318507"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true" rot="5400000">
            <a:off x="5893209"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true" rot="5400000">
            <a:off x="5893209"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4361890" y="4440753"/>
            <a:ext cx="1317409"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M/S</a:t>
            </a:r>
          </a:p>
        </p:txBody>
      </p:sp>
      <p:sp>
        <p:nvSpPr>
          <p:cNvPr name="TextBox 20" id="20"/>
          <p:cNvSpPr txBox="true"/>
          <p:nvPr/>
        </p:nvSpPr>
        <p:spPr>
          <a:xfrm rot="0">
            <a:off x="4751793" y="7608951"/>
            <a:ext cx="924139"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TP</a:t>
            </a:r>
          </a:p>
        </p:txBody>
      </p:sp>
      <p:sp>
        <p:nvSpPr>
          <p:cNvPr name="TextBox 21" id="21"/>
          <p:cNvSpPr txBox="true"/>
          <p:nvPr/>
        </p:nvSpPr>
        <p:spPr>
          <a:xfrm rot="0">
            <a:off x="10336642" y="4440753"/>
            <a:ext cx="92747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CT</a:t>
            </a:r>
          </a:p>
        </p:txBody>
      </p:sp>
      <p:sp>
        <p:nvSpPr>
          <p:cNvPr name="TextBox 22" id="22"/>
          <p:cNvSpPr txBox="true"/>
          <p:nvPr/>
        </p:nvSpPr>
        <p:spPr>
          <a:xfrm rot="0">
            <a:off x="10336642" y="7488486"/>
            <a:ext cx="88389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TA</a:t>
            </a:r>
          </a:p>
        </p:txBody>
      </p:sp>
      <p:sp>
        <p:nvSpPr>
          <p:cNvPr name="Freeform 23" id="23"/>
          <p:cNvSpPr/>
          <p:nvPr/>
        </p:nvSpPr>
        <p:spPr>
          <a:xfrm flipH="false" flipV="false" rot="1668168">
            <a:off x="5396786" y="4165094"/>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1668168">
            <a:off x="5427677" y="7333292"/>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1668168">
            <a:off x="10981598" y="4165094"/>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1668168">
            <a:off x="10981598" y="7212826"/>
            <a:ext cx="477868" cy="1395234"/>
          </a:xfrm>
          <a:custGeom>
            <a:avLst/>
            <a:gdLst/>
            <a:ahLst/>
            <a:cxnLst/>
            <a:rect r="r" b="b" t="t" l="l"/>
            <a:pathLst>
              <a:path h="1395234" w="477868">
                <a:moveTo>
                  <a:pt x="0" y="0"/>
                </a:moveTo>
                <a:lnTo>
                  <a:pt x="477868" y="0"/>
                </a:lnTo>
                <a:lnTo>
                  <a:pt x="477868" y="1395235"/>
                </a:lnTo>
                <a:lnTo>
                  <a:pt x="0" y="13952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7" id="27"/>
          <p:cNvGrpSpPr/>
          <p:nvPr/>
        </p:nvGrpSpPr>
        <p:grpSpPr>
          <a:xfrm rot="0">
            <a:off x="12707402" y="3101290"/>
            <a:ext cx="4664403" cy="2489950"/>
            <a:chOff x="0" y="0"/>
            <a:chExt cx="951960" cy="508175"/>
          </a:xfrm>
        </p:grpSpPr>
        <p:sp>
          <p:nvSpPr>
            <p:cNvPr name="Freeform 28" id="28"/>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29" id="29"/>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grpSp>
        <p:nvGrpSpPr>
          <p:cNvPr name="Group 30" id="30"/>
          <p:cNvGrpSpPr/>
          <p:nvPr/>
        </p:nvGrpSpPr>
        <p:grpSpPr>
          <a:xfrm rot="0">
            <a:off x="12707402" y="6243462"/>
            <a:ext cx="4664403" cy="2489950"/>
            <a:chOff x="0" y="0"/>
            <a:chExt cx="951960" cy="508175"/>
          </a:xfrm>
        </p:grpSpPr>
        <p:sp>
          <p:nvSpPr>
            <p:cNvPr name="Freeform 31" id="31"/>
            <p:cNvSpPr/>
            <p:nvPr/>
          </p:nvSpPr>
          <p:spPr>
            <a:xfrm flipH="false" flipV="false" rot="0">
              <a:off x="0" y="0"/>
              <a:ext cx="951960" cy="508175"/>
            </a:xfrm>
            <a:custGeom>
              <a:avLst/>
              <a:gdLst/>
              <a:ahLst/>
              <a:cxnLst/>
              <a:rect r="r" b="b" t="t" l="l"/>
              <a:pathLst>
                <a:path h="508175" w="951960">
                  <a:moveTo>
                    <a:pt x="26557" y="0"/>
                  </a:moveTo>
                  <a:lnTo>
                    <a:pt x="925403" y="0"/>
                  </a:lnTo>
                  <a:cubicBezTo>
                    <a:pt x="932446" y="0"/>
                    <a:pt x="939201" y="2798"/>
                    <a:pt x="944182" y="7778"/>
                  </a:cubicBezTo>
                  <a:cubicBezTo>
                    <a:pt x="949162" y="12759"/>
                    <a:pt x="951960" y="19513"/>
                    <a:pt x="951960" y="26557"/>
                  </a:cubicBezTo>
                  <a:lnTo>
                    <a:pt x="951960" y="481618"/>
                  </a:lnTo>
                  <a:cubicBezTo>
                    <a:pt x="951960" y="496285"/>
                    <a:pt x="940070" y="508175"/>
                    <a:pt x="925403" y="508175"/>
                  </a:cubicBezTo>
                  <a:lnTo>
                    <a:pt x="26557" y="508175"/>
                  </a:lnTo>
                  <a:cubicBezTo>
                    <a:pt x="11890" y="508175"/>
                    <a:pt x="0" y="496285"/>
                    <a:pt x="0" y="481618"/>
                  </a:cubicBezTo>
                  <a:lnTo>
                    <a:pt x="0" y="26557"/>
                  </a:lnTo>
                  <a:cubicBezTo>
                    <a:pt x="0" y="11890"/>
                    <a:pt x="11890" y="0"/>
                    <a:pt x="26557" y="0"/>
                  </a:cubicBezTo>
                  <a:close/>
                </a:path>
              </a:pathLst>
            </a:custGeom>
            <a:solidFill>
              <a:srgbClr val="C0FF00"/>
            </a:solidFill>
          </p:spPr>
        </p:sp>
        <p:sp>
          <p:nvSpPr>
            <p:cNvPr name="TextBox 32" id="32"/>
            <p:cNvSpPr txBox="true"/>
            <p:nvPr/>
          </p:nvSpPr>
          <p:spPr>
            <a:xfrm>
              <a:off x="0" y="-19050"/>
              <a:ext cx="951960" cy="527225"/>
            </a:xfrm>
            <a:prstGeom prst="rect">
              <a:avLst/>
            </a:prstGeom>
          </p:spPr>
          <p:txBody>
            <a:bodyPr anchor="ctr" rtlCol="false" tIns="50800" lIns="50800" bIns="50800" rIns="50800"/>
            <a:lstStyle/>
            <a:p>
              <a:pPr algn="ctr">
                <a:lnSpc>
                  <a:spcPts val="2339"/>
                </a:lnSpc>
              </a:pPr>
            </a:p>
          </p:txBody>
        </p:sp>
      </p:grpSp>
      <p:sp>
        <p:nvSpPr>
          <p:cNvPr name="Freeform 33" id="33"/>
          <p:cNvSpPr/>
          <p:nvPr/>
        </p:nvSpPr>
        <p:spPr>
          <a:xfrm flipH="false" flipV="true" rot="5400000">
            <a:off x="11467911" y="3733112"/>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4" id="34"/>
          <p:cNvSpPr/>
          <p:nvPr/>
        </p:nvSpPr>
        <p:spPr>
          <a:xfrm flipH="false" flipV="true" rot="5400000">
            <a:off x="11467911" y="6875284"/>
            <a:ext cx="2265691" cy="1226305"/>
          </a:xfrm>
          <a:custGeom>
            <a:avLst/>
            <a:gdLst/>
            <a:ahLst/>
            <a:cxnLst/>
            <a:rect r="r" b="b" t="t" l="l"/>
            <a:pathLst>
              <a:path h="1226305" w="2265691">
                <a:moveTo>
                  <a:pt x="0" y="1226305"/>
                </a:moveTo>
                <a:lnTo>
                  <a:pt x="2265691" y="1226305"/>
                </a:lnTo>
                <a:lnTo>
                  <a:pt x="2265691" y="0"/>
                </a:lnTo>
                <a:lnTo>
                  <a:pt x="0" y="0"/>
                </a:lnTo>
                <a:lnTo>
                  <a:pt x="0" y="122630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5" id="35"/>
          <p:cNvSpPr txBox="true"/>
          <p:nvPr/>
        </p:nvSpPr>
        <p:spPr>
          <a:xfrm rot="0">
            <a:off x="15435358" y="4675952"/>
            <a:ext cx="1420381" cy="551567"/>
          </a:xfrm>
          <a:prstGeom prst="rect">
            <a:avLst/>
          </a:prstGeom>
        </p:spPr>
        <p:txBody>
          <a:bodyPr anchor="t" rtlCol="false" tIns="0" lIns="0" bIns="0" rIns="0">
            <a:spAutoFit/>
          </a:bodyPr>
          <a:lstStyle/>
          <a:p>
            <a:pPr algn="r">
              <a:lnSpc>
                <a:spcPts val="4309"/>
              </a:lnSpc>
              <a:spcBef>
                <a:spcPct val="0"/>
              </a:spcBef>
            </a:pPr>
            <a:r>
              <a:rPr lang="en-US" b="true" sz="3315">
                <a:solidFill>
                  <a:srgbClr val="000000"/>
                </a:solidFill>
                <a:latin typeface="Public Sans 2 Bold"/>
                <a:ea typeface="Public Sans 2 Bold"/>
                <a:cs typeface="Public Sans 2 Bold"/>
                <a:sym typeface="Public Sans 2 Bold"/>
              </a:rPr>
              <a:t>PTYN</a:t>
            </a:r>
          </a:p>
        </p:txBody>
      </p:sp>
      <p:sp>
        <p:nvSpPr>
          <p:cNvPr name="TextBox 36" id="36"/>
          <p:cNvSpPr txBox="true"/>
          <p:nvPr/>
        </p:nvSpPr>
        <p:spPr>
          <a:xfrm rot="0">
            <a:off x="15928269" y="7582925"/>
            <a:ext cx="927470" cy="786765"/>
          </a:xfrm>
          <a:prstGeom prst="rect">
            <a:avLst/>
          </a:prstGeom>
        </p:spPr>
        <p:txBody>
          <a:bodyPr anchor="t" rtlCol="false" tIns="0" lIns="0" bIns="0" rIns="0">
            <a:spAutoFit/>
          </a:bodyPr>
          <a:lstStyle/>
          <a:p>
            <a:pPr algn="r">
              <a:lnSpc>
                <a:spcPts val="6240"/>
              </a:lnSpc>
              <a:spcBef>
                <a:spcPct val="0"/>
              </a:spcBef>
            </a:pPr>
            <a:r>
              <a:rPr lang="en-US" b="true" sz="4800">
                <a:solidFill>
                  <a:srgbClr val="000000"/>
                </a:solidFill>
                <a:latin typeface="Public Sans 2 Bold"/>
                <a:ea typeface="Public Sans 2 Bold"/>
                <a:cs typeface="Public Sans 2 Bold"/>
                <a:sym typeface="Public Sans 2 Bold"/>
              </a:rPr>
              <a:t>DI</a:t>
            </a:r>
          </a:p>
        </p:txBody>
      </p:sp>
      <p:sp>
        <p:nvSpPr>
          <p:cNvPr name="Freeform 37" id="37"/>
          <p:cNvSpPr/>
          <p:nvPr/>
        </p:nvSpPr>
        <p:spPr>
          <a:xfrm flipH="false" flipV="false" rot="1668168">
            <a:off x="16596131" y="4169616"/>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8" id="38"/>
          <p:cNvSpPr/>
          <p:nvPr/>
        </p:nvSpPr>
        <p:spPr>
          <a:xfrm flipH="false" flipV="false" rot="1668168">
            <a:off x="16573225" y="7307266"/>
            <a:ext cx="477868" cy="1395234"/>
          </a:xfrm>
          <a:custGeom>
            <a:avLst/>
            <a:gdLst/>
            <a:ahLst/>
            <a:cxnLst/>
            <a:rect r="r" b="b" t="t" l="l"/>
            <a:pathLst>
              <a:path h="1395234" w="477868">
                <a:moveTo>
                  <a:pt x="0" y="0"/>
                </a:moveTo>
                <a:lnTo>
                  <a:pt x="477868" y="0"/>
                </a:lnTo>
                <a:lnTo>
                  <a:pt x="477868" y="1395234"/>
                </a:lnTo>
                <a:lnTo>
                  <a:pt x="0" y="1395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9" id="39"/>
          <p:cNvSpPr/>
          <p:nvPr/>
        </p:nvSpPr>
        <p:spPr>
          <a:xfrm flipH="false" flipV="false" rot="0">
            <a:off x="12372156" y="4117665"/>
            <a:ext cx="457200" cy="457200"/>
          </a:xfrm>
          <a:custGeom>
            <a:avLst/>
            <a:gdLst/>
            <a:ahLst/>
            <a:cxnLst/>
            <a:rect r="r" b="b" t="t" l="l"/>
            <a:pathLst>
              <a:path h="457200" w="457200">
                <a:moveTo>
                  <a:pt x="0" y="0"/>
                </a:moveTo>
                <a:lnTo>
                  <a:pt x="457200" y="0"/>
                </a:lnTo>
                <a:lnTo>
                  <a:pt x="4572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0" id="40"/>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9"/>
            <a:stretch>
              <a:fillRect l="0" t="0" r="0" b="0"/>
            </a:stretch>
          </a:blipFill>
        </p:spPr>
      </p:sp>
      <p:sp>
        <p:nvSpPr>
          <p:cNvPr name="Freeform 41" id="41"/>
          <p:cNvSpPr/>
          <p:nvPr/>
        </p:nvSpPr>
        <p:spPr>
          <a:xfrm flipH="false" flipV="false" rot="0">
            <a:off x="6787619" y="4089436"/>
            <a:ext cx="513658" cy="513658"/>
          </a:xfrm>
          <a:custGeom>
            <a:avLst/>
            <a:gdLst/>
            <a:ahLst/>
            <a:cxnLst/>
            <a:rect r="r" b="b" t="t" l="l"/>
            <a:pathLst>
              <a:path h="513658" w="513658">
                <a:moveTo>
                  <a:pt x="0" y="0"/>
                </a:moveTo>
                <a:lnTo>
                  <a:pt x="513658" y="0"/>
                </a:lnTo>
                <a:lnTo>
                  <a:pt x="513658" y="513658"/>
                </a:lnTo>
                <a:lnTo>
                  <a:pt x="0" y="5136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2" id="42"/>
          <p:cNvSpPr/>
          <p:nvPr/>
        </p:nvSpPr>
        <p:spPr>
          <a:xfrm flipH="false" flipV="false" rot="0">
            <a:off x="1173915" y="4046737"/>
            <a:ext cx="554875" cy="599055"/>
          </a:xfrm>
          <a:custGeom>
            <a:avLst/>
            <a:gdLst/>
            <a:ahLst/>
            <a:cxnLst/>
            <a:rect r="r" b="b" t="t" l="l"/>
            <a:pathLst>
              <a:path h="599055" w="554875">
                <a:moveTo>
                  <a:pt x="0" y="0"/>
                </a:moveTo>
                <a:lnTo>
                  <a:pt x="554875" y="0"/>
                </a:lnTo>
                <a:lnTo>
                  <a:pt x="554875" y="599055"/>
                </a:lnTo>
                <a:lnTo>
                  <a:pt x="0" y="59905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3" id="43"/>
          <p:cNvSpPr/>
          <p:nvPr/>
        </p:nvSpPr>
        <p:spPr>
          <a:xfrm flipH="false" flipV="false" rot="0">
            <a:off x="1297389" y="7180509"/>
            <a:ext cx="307928" cy="615856"/>
          </a:xfrm>
          <a:custGeom>
            <a:avLst/>
            <a:gdLst/>
            <a:ahLst/>
            <a:cxnLst/>
            <a:rect r="r" b="b" t="t" l="l"/>
            <a:pathLst>
              <a:path h="615856" w="307928">
                <a:moveTo>
                  <a:pt x="0" y="0"/>
                </a:moveTo>
                <a:lnTo>
                  <a:pt x="307928" y="0"/>
                </a:lnTo>
                <a:lnTo>
                  <a:pt x="307928" y="615856"/>
                </a:lnTo>
                <a:lnTo>
                  <a:pt x="0" y="61585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4" id="44"/>
          <p:cNvSpPr/>
          <p:nvPr/>
        </p:nvSpPr>
        <p:spPr>
          <a:xfrm flipH="false" flipV="false" rot="0">
            <a:off x="6748660" y="7165612"/>
            <a:ext cx="591576" cy="645649"/>
          </a:xfrm>
          <a:custGeom>
            <a:avLst/>
            <a:gdLst/>
            <a:ahLst/>
            <a:cxnLst/>
            <a:rect r="r" b="b" t="t" l="l"/>
            <a:pathLst>
              <a:path h="645649" w="591576">
                <a:moveTo>
                  <a:pt x="0" y="0"/>
                </a:moveTo>
                <a:lnTo>
                  <a:pt x="591576" y="0"/>
                </a:lnTo>
                <a:lnTo>
                  <a:pt x="591576" y="645649"/>
                </a:lnTo>
                <a:lnTo>
                  <a:pt x="0" y="64564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5" id="45"/>
          <p:cNvSpPr/>
          <p:nvPr/>
        </p:nvSpPr>
        <p:spPr>
          <a:xfrm flipH="false" flipV="false" rot="0">
            <a:off x="12320978" y="7170651"/>
            <a:ext cx="635571" cy="635571"/>
          </a:xfrm>
          <a:custGeom>
            <a:avLst/>
            <a:gdLst/>
            <a:ahLst/>
            <a:cxnLst/>
            <a:rect r="r" b="b" t="t" l="l"/>
            <a:pathLst>
              <a:path h="635571" w="635571">
                <a:moveTo>
                  <a:pt x="0" y="0"/>
                </a:moveTo>
                <a:lnTo>
                  <a:pt x="635572" y="0"/>
                </a:lnTo>
                <a:lnTo>
                  <a:pt x="635572" y="635571"/>
                </a:lnTo>
                <a:lnTo>
                  <a:pt x="0" y="63557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46" id="46"/>
          <p:cNvSpPr txBox="true"/>
          <p:nvPr/>
        </p:nvSpPr>
        <p:spPr>
          <a:xfrm rot="0">
            <a:off x="2476500" y="962025"/>
            <a:ext cx="13335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RDS Data Fields</a:t>
            </a:r>
          </a:p>
        </p:txBody>
      </p:sp>
      <p:sp>
        <p:nvSpPr>
          <p:cNvPr name="TextBox 47" id="47"/>
          <p:cNvSpPr txBox="true"/>
          <p:nvPr/>
        </p:nvSpPr>
        <p:spPr>
          <a:xfrm rot="0">
            <a:off x="2476500" y="1618312"/>
            <a:ext cx="13335000" cy="4057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What Each One Does</a:t>
            </a:r>
          </a:p>
        </p:txBody>
      </p:sp>
      <p:grpSp>
        <p:nvGrpSpPr>
          <p:cNvPr name="Group 48" id="48"/>
          <p:cNvGrpSpPr/>
          <p:nvPr/>
        </p:nvGrpSpPr>
        <p:grpSpPr>
          <a:xfrm rot="0">
            <a:off x="2250923" y="3423157"/>
            <a:ext cx="2110968" cy="1914525"/>
            <a:chOff x="0" y="0"/>
            <a:chExt cx="2814624" cy="2552700"/>
          </a:xfrm>
        </p:grpSpPr>
        <p:sp>
          <p:nvSpPr>
            <p:cNvPr name="TextBox 49" id="49"/>
            <p:cNvSpPr txBox="true"/>
            <p:nvPr/>
          </p:nvSpPr>
          <p:spPr>
            <a:xfrm rot="0">
              <a:off x="0" y="0"/>
              <a:ext cx="2814624" cy="342900"/>
            </a:xfrm>
            <a:prstGeom prst="rect">
              <a:avLst/>
            </a:prstGeom>
          </p:spPr>
          <p:txBody>
            <a:bodyPr anchor="t" rtlCol="false" tIns="0" lIns="0" bIns="0" rIns="0">
              <a:spAutoFit/>
            </a:bodyPr>
            <a:lstStyle/>
            <a:p>
              <a:pPr algn="l">
                <a:lnSpc>
                  <a:spcPts val="2039"/>
                </a:lnSpc>
              </a:pPr>
              <a:r>
                <a:rPr lang="en-US" sz="1699" b="true">
                  <a:solidFill>
                    <a:srgbClr val="000000"/>
                  </a:solidFill>
                  <a:latin typeface="DM Sans Bold"/>
                  <a:ea typeface="DM Sans Bold"/>
                  <a:cs typeface="DM Sans Bold"/>
                  <a:sym typeface="DM Sans Bold"/>
                </a:rPr>
                <a:t>Music/Speech</a:t>
              </a:r>
            </a:p>
          </p:txBody>
        </p:sp>
        <p:sp>
          <p:nvSpPr>
            <p:cNvPr name="TextBox 50" id="50"/>
            <p:cNvSpPr txBox="true"/>
            <p:nvPr/>
          </p:nvSpPr>
          <p:spPr>
            <a:xfrm rot="0">
              <a:off x="9148" y="577850"/>
              <a:ext cx="2805475" cy="1974850"/>
            </a:xfrm>
            <a:prstGeom prst="rect">
              <a:avLst/>
            </a:prstGeom>
          </p:spPr>
          <p:txBody>
            <a:bodyPr anchor="t" rtlCol="false" tIns="0" lIns="0" bIns="0" rIns="0">
              <a:spAutoFit/>
            </a:bodyPr>
            <a:lstStyle/>
            <a:p>
              <a:pPr algn="l">
                <a:lnSpc>
                  <a:spcPts val="1950"/>
                </a:lnSpc>
              </a:pPr>
              <a:r>
                <a:rPr lang="en-US" sz="1500">
                  <a:solidFill>
                    <a:srgbClr val="000000"/>
                  </a:solidFill>
                  <a:latin typeface="DM Sans"/>
                  <a:ea typeface="DM Sans"/>
                  <a:cs typeface="DM Sans"/>
                  <a:sym typeface="DM Sans"/>
                </a:rPr>
                <a:t>1-bit flag. Lets receivers adjust EQ. Set it correctly for your format. </a:t>
              </a:r>
            </a:p>
            <a:p>
              <a:pPr algn="l">
                <a:lnSpc>
                  <a:spcPts val="1950"/>
                </a:lnSpc>
              </a:pPr>
            </a:p>
            <a:p>
              <a:pPr algn="l">
                <a:lnSpc>
                  <a:spcPts val="1950"/>
                </a:lnSpc>
              </a:pPr>
              <a:r>
                <a:rPr lang="en-US" b="true" sz="1500">
                  <a:solidFill>
                    <a:srgbClr val="000000"/>
                  </a:solidFill>
                  <a:latin typeface="DM Sans Bold"/>
                  <a:ea typeface="DM Sans Bold"/>
                  <a:cs typeface="DM Sans Bold"/>
                  <a:sym typeface="DM Sans Bold"/>
                </a:rPr>
                <a:t>Group 0A/0B</a:t>
              </a:r>
            </a:p>
          </p:txBody>
        </p:sp>
      </p:grpSp>
      <p:grpSp>
        <p:nvGrpSpPr>
          <p:cNvPr name="Group 51" id="51"/>
          <p:cNvGrpSpPr/>
          <p:nvPr/>
        </p:nvGrpSpPr>
        <p:grpSpPr>
          <a:xfrm rot="0">
            <a:off x="2250923" y="6565329"/>
            <a:ext cx="2323440" cy="1979930"/>
            <a:chOff x="0" y="0"/>
            <a:chExt cx="3097920" cy="2639907"/>
          </a:xfrm>
        </p:grpSpPr>
        <p:sp>
          <p:nvSpPr>
            <p:cNvPr name="TextBox 52" id="52"/>
            <p:cNvSpPr txBox="true"/>
            <p:nvPr/>
          </p:nvSpPr>
          <p:spPr>
            <a:xfrm rot="0">
              <a:off x="0" y="0"/>
              <a:ext cx="3097920"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Traffic Programming</a:t>
              </a:r>
            </a:p>
          </p:txBody>
        </p:sp>
        <p:sp>
          <p:nvSpPr>
            <p:cNvPr name="TextBox 53" id="53"/>
            <p:cNvSpPr txBox="true"/>
            <p:nvPr/>
          </p:nvSpPr>
          <p:spPr>
            <a:xfrm rot="0">
              <a:off x="10069" y="590550"/>
              <a:ext cx="3087851"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Set</a:t>
              </a:r>
              <a:r>
                <a:rPr lang="en-US" sz="1599">
                  <a:solidFill>
                    <a:srgbClr val="000000"/>
                  </a:solidFill>
                  <a:latin typeface="DM Sans"/>
                  <a:ea typeface="DM Sans"/>
                  <a:cs typeface="DM Sans"/>
                  <a:sym typeface="DM Sans"/>
                </a:rPr>
                <a:t> to 1 if station</a:t>
              </a:r>
              <a:r>
                <a:rPr lang="en-US" sz="1599">
                  <a:solidFill>
                    <a:srgbClr val="000000"/>
                  </a:solidFill>
                  <a:latin typeface="DM Sans"/>
                  <a:ea typeface="DM Sans"/>
                  <a:cs typeface="DM Sans"/>
                  <a:sym typeface="DM Sans"/>
                </a:rPr>
                <a:t> carries traffic programming.</a:t>
              </a:r>
            </a:p>
            <a:p>
              <a:pPr algn="l">
                <a:lnSpc>
                  <a:spcPts val="2079"/>
                </a:lnSpc>
              </a:pPr>
            </a:p>
            <a:p>
              <a:pPr algn="l">
                <a:lnSpc>
                  <a:spcPts val="2079"/>
                </a:lnSpc>
              </a:pP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All Groups</a:t>
              </a:r>
            </a:p>
          </p:txBody>
        </p:sp>
      </p:grpSp>
      <p:grpSp>
        <p:nvGrpSpPr>
          <p:cNvPr name="Group 54" id="54"/>
          <p:cNvGrpSpPr/>
          <p:nvPr/>
        </p:nvGrpSpPr>
        <p:grpSpPr>
          <a:xfrm rot="0">
            <a:off x="7825624" y="3423157"/>
            <a:ext cx="2354369" cy="2237105"/>
            <a:chOff x="0" y="0"/>
            <a:chExt cx="3139158" cy="2982807"/>
          </a:xfrm>
        </p:grpSpPr>
        <p:sp>
          <p:nvSpPr>
            <p:cNvPr name="TextBox 55" id="55"/>
            <p:cNvSpPr txBox="true"/>
            <p:nvPr/>
          </p:nvSpPr>
          <p:spPr>
            <a:xfrm rot="0">
              <a:off x="0" y="0"/>
              <a:ext cx="3139158"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Clock Time</a:t>
              </a:r>
            </a:p>
          </p:txBody>
        </p:sp>
        <p:sp>
          <p:nvSpPr>
            <p:cNvPr name="TextBox 56" id="56"/>
            <p:cNvSpPr txBox="true"/>
            <p:nvPr/>
          </p:nvSpPr>
          <p:spPr>
            <a:xfrm rot="0">
              <a:off x="10203" y="590550"/>
              <a:ext cx="3128955" cy="23922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UTC clock, f</a:t>
              </a:r>
              <a:r>
                <a:rPr lang="en-US" sz="1599">
                  <a:solidFill>
                    <a:srgbClr val="000000"/>
                  </a:solidFill>
                  <a:latin typeface="DM Sans"/>
                  <a:ea typeface="DM Sans"/>
                  <a:cs typeface="DM Sans"/>
                  <a:sym typeface="DM Sans"/>
                </a:rPr>
                <a:t>ires once per</a:t>
              </a:r>
              <a:r>
                <a:rPr lang="en-US" sz="1599">
                  <a:solidFill>
                    <a:srgbClr val="000000"/>
                  </a:solidFill>
                  <a:latin typeface="DM Sans"/>
                  <a:ea typeface="DM Sans"/>
                  <a:cs typeface="DM Sans"/>
                  <a:sym typeface="DM Sans"/>
                </a:rPr>
                <a:t> minute. Only transmit if it's accurate.</a:t>
              </a:r>
            </a:p>
            <a:p>
              <a:pPr algn="l">
                <a:lnSpc>
                  <a:spcPts val="2079"/>
                </a:lnSpc>
              </a:pP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4A</a:t>
              </a:r>
            </a:p>
            <a:p>
              <a:pPr algn="l">
                <a:lnSpc>
                  <a:spcPts val="2079"/>
                </a:lnSpc>
              </a:pPr>
            </a:p>
          </p:txBody>
        </p:sp>
      </p:grpSp>
      <p:grpSp>
        <p:nvGrpSpPr>
          <p:cNvPr name="Group 57" id="57"/>
          <p:cNvGrpSpPr/>
          <p:nvPr/>
        </p:nvGrpSpPr>
        <p:grpSpPr>
          <a:xfrm rot="0">
            <a:off x="7825624" y="6565329"/>
            <a:ext cx="2511018" cy="1465580"/>
            <a:chOff x="0" y="0"/>
            <a:chExt cx="3348024" cy="1954107"/>
          </a:xfrm>
        </p:grpSpPr>
        <p:sp>
          <p:nvSpPr>
            <p:cNvPr name="TextBox 58" id="58"/>
            <p:cNvSpPr txBox="true"/>
            <p:nvPr/>
          </p:nvSpPr>
          <p:spPr>
            <a:xfrm rot="0">
              <a:off x="0" y="0"/>
              <a:ext cx="3348024"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Traffic Announcement</a:t>
              </a:r>
            </a:p>
          </p:txBody>
        </p:sp>
        <p:sp>
          <p:nvSpPr>
            <p:cNvPr name="TextBox 59" id="59"/>
            <p:cNvSpPr txBox="true"/>
            <p:nvPr/>
          </p:nvSpPr>
          <p:spPr>
            <a:xfrm rot="0">
              <a:off x="10882" y="590550"/>
              <a:ext cx="3337142" cy="13635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A</a:t>
              </a:r>
              <a:r>
                <a:rPr lang="en-US" sz="1599">
                  <a:solidFill>
                    <a:srgbClr val="000000"/>
                  </a:solidFill>
                  <a:latin typeface="DM Sans"/>
                  <a:ea typeface="DM Sans"/>
                  <a:cs typeface="DM Sans"/>
                  <a:sym typeface="DM Sans"/>
                </a:rPr>
                <a:t>ctive traffic announcement. Auto-switching discouraged in the US.</a:t>
              </a:r>
            </a:p>
          </p:txBody>
        </p:sp>
      </p:grpSp>
      <p:grpSp>
        <p:nvGrpSpPr>
          <p:cNvPr name="Group 60" id="60"/>
          <p:cNvGrpSpPr/>
          <p:nvPr/>
        </p:nvGrpSpPr>
        <p:grpSpPr>
          <a:xfrm rot="0">
            <a:off x="13404409" y="3414902"/>
            <a:ext cx="3147812" cy="1922780"/>
            <a:chOff x="0" y="0"/>
            <a:chExt cx="4197083" cy="2563706"/>
          </a:xfrm>
        </p:grpSpPr>
        <p:sp>
          <p:nvSpPr>
            <p:cNvPr name="TextBox 61" id="61"/>
            <p:cNvSpPr txBox="true"/>
            <p:nvPr/>
          </p:nvSpPr>
          <p:spPr>
            <a:xfrm rot="0">
              <a:off x="0" y="9525"/>
              <a:ext cx="4197083" cy="335811"/>
            </a:xfrm>
            <a:prstGeom prst="rect">
              <a:avLst/>
            </a:prstGeom>
          </p:spPr>
          <p:txBody>
            <a:bodyPr anchor="t" rtlCol="false" tIns="0" lIns="0" bIns="0" rIns="0">
              <a:spAutoFit/>
            </a:bodyPr>
            <a:lstStyle/>
            <a:p>
              <a:pPr algn="l">
                <a:lnSpc>
                  <a:spcPts val="2097"/>
                </a:lnSpc>
              </a:pPr>
              <a:r>
                <a:rPr lang="en-US" sz="1748" b="true">
                  <a:solidFill>
                    <a:srgbClr val="000000"/>
                  </a:solidFill>
                  <a:latin typeface="DM Sans Bold"/>
                  <a:ea typeface="DM Sans Bold"/>
                  <a:cs typeface="DM Sans Bold"/>
                  <a:sym typeface="DM Sans Bold"/>
                </a:rPr>
                <a:t>Program Type Name</a:t>
              </a:r>
            </a:p>
          </p:txBody>
        </p:sp>
        <p:sp>
          <p:nvSpPr>
            <p:cNvPr name="TextBox 62" id="62"/>
            <p:cNvSpPr txBox="true"/>
            <p:nvPr/>
          </p:nvSpPr>
          <p:spPr>
            <a:xfrm rot="0">
              <a:off x="13642" y="572954"/>
              <a:ext cx="4183441" cy="1990752"/>
            </a:xfrm>
            <a:prstGeom prst="rect">
              <a:avLst/>
            </a:prstGeom>
          </p:spPr>
          <p:txBody>
            <a:bodyPr anchor="t" rtlCol="false" tIns="0" lIns="0" bIns="0" rIns="0">
              <a:spAutoFit/>
            </a:bodyPr>
            <a:lstStyle/>
            <a:p>
              <a:pPr algn="l">
                <a:lnSpc>
                  <a:spcPts val="2019"/>
                </a:lnSpc>
              </a:pPr>
              <a:r>
                <a:rPr lang="en-US" sz="1553">
                  <a:solidFill>
                    <a:srgbClr val="000000"/>
                  </a:solidFill>
                  <a:latin typeface="DM Sans"/>
                  <a:ea typeface="DM Sans"/>
                  <a:cs typeface="DM Sans"/>
                  <a:sym typeface="DM Sans"/>
                </a:rPr>
                <a:t>PTYN</a:t>
              </a:r>
              <a:r>
                <a:rPr lang="en-US" sz="1553">
                  <a:solidFill>
                    <a:srgbClr val="000000"/>
                  </a:solidFill>
                  <a:latin typeface="DM Sans"/>
                  <a:ea typeface="DM Sans"/>
                  <a:cs typeface="DM Sans"/>
                  <a:sym typeface="DM Sans"/>
                </a:rPr>
                <a:t> stands for Program Type Name. It allows a radio station to display a customized, 8-character description of their music genre</a:t>
              </a:r>
            </a:p>
            <a:p>
              <a:pPr algn="l">
                <a:lnSpc>
                  <a:spcPts val="2019"/>
                </a:lnSpc>
              </a:pPr>
            </a:p>
            <a:p>
              <a:pPr algn="l">
                <a:lnSpc>
                  <a:spcPts val="2019"/>
                </a:lnSpc>
              </a:pPr>
              <a:r>
                <a:rPr lang="en-US" b="true" sz="1553">
                  <a:solidFill>
                    <a:srgbClr val="000000"/>
                  </a:solidFill>
                  <a:latin typeface="DM Sans Bold"/>
                  <a:ea typeface="DM Sans Bold"/>
                  <a:cs typeface="DM Sans Bold"/>
                  <a:sym typeface="DM Sans Bold"/>
                </a:rPr>
                <a:t>Group 3A</a:t>
              </a:r>
            </a:p>
          </p:txBody>
        </p:sp>
      </p:grpSp>
      <p:grpSp>
        <p:nvGrpSpPr>
          <p:cNvPr name="Group 63" id="63"/>
          <p:cNvGrpSpPr/>
          <p:nvPr/>
        </p:nvGrpSpPr>
        <p:grpSpPr>
          <a:xfrm rot="0">
            <a:off x="13400326" y="6565329"/>
            <a:ext cx="2818103" cy="1979930"/>
            <a:chOff x="0" y="0"/>
            <a:chExt cx="3757471" cy="2639907"/>
          </a:xfrm>
        </p:grpSpPr>
        <p:sp>
          <p:nvSpPr>
            <p:cNvPr name="TextBox 64" id="64"/>
            <p:cNvSpPr txBox="true"/>
            <p:nvPr/>
          </p:nvSpPr>
          <p:spPr>
            <a:xfrm rot="0">
              <a:off x="0" y="0"/>
              <a:ext cx="3221337" cy="355600"/>
            </a:xfrm>
            <a:prstGeom prst="rect">
              <a:avLst/>
            </a:prstGeom>
          </p:spPr>
          <p:txBody>
            <a:bodyPr anchor="t" rtlCol="false" tIns="0" lIns="0" bIns="0" rIns="0">
              <a:spAutoFit/>
            </a:bodyPr>
            <a:lstStyle/>
            <a:p>
              <a:pPr algn="l">
                <a:lnSpc>
                  <a:spcPts val="2159"/>
                </a:lnSpc>
              </a:pPr>
              <a:r>
                <a:rPr lang="en-US" sz="1799" b="true">
                  <a:solidFill>
                    <a:srgbClr val="000000"/>
                  </a:solidFill>
                  <a:latin typeface="DM Sans Bold"/>
                  <a:ea typeface="DM Sans Bold"/>
                  <a:cs typeface="DM Sans Bold"/>
                  <a:sym typeface="DM Sans Bold"/>
                </a:rPr>
                <a:t>Decoder Information</a:t>
              </a:r>
            </a:p>
          </p:txBody>
        </p:sp>
        <p:sp>
          <p:nvSpPr>
            <p:cNvPr name="TextBox 65" id="65"/>
            <p:cNvSpPr txBox="true"/>
            <p:nvPr/>
          </p:nvSpPr>
          <p:spPr>
            <a:xfrm rot="0">
              <a:off x="10470" y="590550"/>
              <a:ext cx="3747001" cy="2049357"/>
            </a:xfrm>
            <a:prstGeom prst="rect">
              <a:avLst/>
            </a:prstGeom>
          </p:spPr>
          <p:txBody>
            <a:bodyPr anchor="t" rtlCol="false" tIns="0" lIns="0" bIns="0" rIns="0">
              <a:spAutoFit/>
            </a:bodyPr>
            <a:lstStyle/>
            <a:p>
              <a:pPr algn="l">
                <a:lnSpc>
                  <a:spcPts val="2079"/>
                </a:lnSpc>
              </a:pPr>
              <a:r>
                <a:rPr lang="en-US" sz="1599">
                  <a:solidFill>
                    <a:srgbClr val="000000"/>
                  </a:solidFill>
                  <a:latin typeface="DM Sans"/>
                  <a:ea typeface="DM Sans"/>
                  <a:cs typeface="DM Sans"/>
                  <a:sym typeface="DM Sans"/>
                </a:rPr>
                <a:t>A 4-bit signal tha</a:t>
              </a:r>
              <a:r>
                <a:rPr lang="en-US" sz="1599">
                  <a:solidFill>
                    <a:srgbClr val="000000"/>
                  </a:solidFill>
                  <a:latin typeface="DM Sans"/>
                  <a:ea typeface="DM Sans"/>
                  <a:cs typeface="DM Sans"/>
                  <a:sym typeface="DM Sans"/>
                </a:rPr>
                <a:t>t tells your rad</a:t>
              </a:r>
              <a:r>
                <a:rPr lang="en-US" sz="1599">
                  <a:solidFill>
                    <a:srgbClr val="000000"/>
                  </a:solidFill>
                  <a:latin typeface="DM Sans"/>
                  <a:ea typeface="DM Sans"/>
                  <a:cs typeface="DM Sans"/>
                  <a:sym typeface="DM Sans"/>
                </a:rPr>
                <a:t>io how to dynamically process the audio coming from the station</a:t>
              </a:r>
            </a:p>
            <a:p>
              <a:pPr algn="l">
                <a:lnSpc>
                  <a:spcPts val="2079"/>
                </a:lnSpc>
              </a:pPr>
            </a:p>
            <a:p>
              <a:pPr algn="l">
                <a:lnSpc>
                  <a:spcPts val="2079"/>
                </a:lnSpc>
              </a:pPr>
              <a:r>
                <a:rPr lang="en-US" b="true" sz="1599">
                  <a:solidFill>
                    <a:srgbClr val="000000"/>
                  </a:solidFill>
                  <a:latin typeface="DM Sans Bold"/>
                  <a:ea typeface="DM Sans Bold"/>
                  <a:cs typeface="DM Sans Bold"/>
                  <a:sym typeface="DM Sans Bold"/>
                </a:rPr>
                <a:t>Group 0A/0B</a:t>
              </a:r>
            </a:p>
          </p:txBody>
        </p:sp>
      </p:grpSp>
      <p:grpSp>
        <p:nvGrpSpPr>
          <p:cNvPr name="Group 66" id="66"/>
          <p:cNvGrpSpPr/>
          <p:nvPr/>
        </p:nvGrpSpPr>
        <p:grpSpPr>
          <a:xfrm rot="0">
            <a:off x="7850483" y="7851204"/>
            <a:ext cx="2583724" cy="694055"/>
            <a:chOff x="0" y="0"/>
            <a:chExt cx="3444965" cy="925407"/>
          </a:xfrm>
        </p:grpSpPr>
        <p:sp>
          <p:nvSpPr>
            <p:cNvPr name="TextBox 67" id="67"/>
            <p:cNvSpPr txBox="true"/>
            <p:nvPr/>
          </p:nvSpPr>
          <p:spPr>
            <a:xfrm rot="0">
              <a:off x="0" y="0"/>
              <a:ext cx="1974255" cy="355600"/>
            </a:xfrm>
            <a:prstGeom prst="rect">
              <a:avLst/>
            </a:prstGeom>
          </p:spPr>
          <p:txBody>
            <a:bodyPr anchor="t" rtlCol="false" tIns="0" lIns="0" bIns="0" rIns="0">
              <a:spAutoFit/>
            </a:bodyPr>
            <a:lstStyle/>
            <a:p>
              <a:pPr algn="l">
                <a:lnSpc>
                  <a:spcPts val="2159"/>
                </a:lnSpc>
              </a:pPr>
            </a:p>
          </p:txBody>
        </p:sp>
        <p:sp>
          <p:nvSpPr>
            <p:cNvPr name="TextBox 68" id="68"/>
            <p:cNvSpPr txBox="true"/>
            <p:nvPr/>
          </p:nvSpPr>
          <p:spPr>
            <a:xfrm rot="0">
              <a:off x="6417" y="590550"/>
              <a:ext cx="3438548" cy="334857"/>
            </a:xfrm>
            <a:prstGeom prst="rect">
              <a:avLst/>
            </a:prstGeom>
          </p:spPr>
          <p:txBody>
            <a:bodyPr anchor="t" rtlCol="false" tIns="0" lIns="0" bIns="0" rIns="0">
              <a:spAutoFit/>
            </a:bodyPr>
            <a:lstStyle/>
            <a:p>
              <a:pPr algn="l">
                <a:lnSpc>
                  <a:spcPts val="2079"/>
                </a:lnSpc>
              </a:pPr>
              <a:r>
                <a:rPr lang="en-US" sz="1599" b="true">
                  <a:solidFill>
                    <a:srgbClr val="000000"/>
                  </a:solidFill>
                  <a:latin typeface="DM Sans Bold"/>
                  <a:ea typeface="DM Sans Bold"/>
                  <a:cs typeface="DM Sans Bold"/>
                  <a:sym typeface="DM Sans Bold"/>
                </a:rPr>
                <a:t>Groups 0A, 0B, 14B, 15B</a:t>
              </a:r>
            </a:p>
          </p:txBody>
        </p:sp>
      </p:grpSp>
      <p:sp>
        <p:nvSpPr>
          <p:cNvPr name="TextBox 69" id="69"/>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Freeform 4" id="4"/>
          <p:cNvSpPr/>
          <p:nvPr/>
        </p:nvSpPr>
        <p:spPr>
          <a:xfrm flipH="false" flipV="false" rot="0">
            <a:off x="5082648" y="2176478"/>
            <a:ext cx="8797564" cy="6886618"/>
          </a:xfrm>
          <a:custGeom>
            <a:avLst/>
            <a:gdLst/>
            <a:ahLst/>
            <a:cxnLst/>
            <a:rect r="r" b="b" t="t" l="l"/>
            <a:pathLst>
              <a:path h="6886618" w="8797564">
                <a:moveTo>
                  <a:pt x="0" y="0"/>
                </a:moveTo>
                <a:lnTo>
                  <a:pt x="8797564" y="0"/>
                </a:lnTo>
                <a:lnTo>
                  <a:pt x="8797564" y="6886618"/>
                </a:lnTo>
                <a:lnTo>
                  <a:pt x="0" y="6886618"/>
                </a:lnTo>
                <a:lnTo>
                  <a:pt x="0" y="0"/>
                </a:lnTo>
                <a:close/>
              </a:path>
            </a:pathLst>
          </a:custGeom>
          <a:blipFill>
            <a:blip r:embed="rId4"/>
            <a:stretch>
              <a:fillRect l="0" t="0" r="0" b="0"/>
            </a:stretch>
          </a:blipFill>
        </p:spPr>
      </p:sp>
      <p:grpSp>
        <p:nvGrpSpPr>
          <p:cNvPr name="Group 5" id="5"/>
          <p:cNvGrpSpPr/>
          <p:nvPr/>
        </p:nvGrpSpPr>
        <p:grpSpPr>
          <a:xfrm rot="0">
            <a:off x="256833" y="2366846"/>
            <a:ext cx="3945841" cy="2072673"/>
            <a:chOff x="0" y="0"/>
            <a:chExt cx="1076245" cy="565330"/>
          </a:xfrm>
        </p:grpSpPr>
        <p:sp>
          <p:nvSpPr>
            <p:cNvPr name="Freeform 6" id="6"/>
            <p:cNvSpPr/>
            <p:nvPr/>
          </p:nvSpPr>
          <p:spPr>
            <a:xfrm flipH="false" flipV="false" rot="0">
              <a:off x="0" y="0"/>
              <a:ext cx="1076245" cy="565330"/>
            </a:xfrm>
            <a:custGeom>
              <a:avLst/>
              <a:gdLst/>
              <a:ahLst/>
              <a:cxnLst/>
              <a:rect r="r" b="b" t="t" l="l"/>
              <a:pathLst>
                <a:path h="565330" w="1076245">
                  <a:moveTo>
                    <a:pt x="31393" y="0"/>
                  </a:moveTo>
                  <a:lnTo>
                    <a:pt x="1044853" y="0"/>
                  </a:lnTo>
                  <a:cubicBezTo>
                    <a:pt x="1053178" y="0"/>
                    <a:pt x="1061163" y="3307"/>
                    <a:pt x="1067051" y="9195"/>
                  </a:cubicBezTo>
                  <a:cubicBezTo>
                    <a:pt x="1072938" y="15082"/>
                    <a:pt x="1076245" y="23067"/>
                    <a:pt x="1076245" y="31393"/>
                  </a:cubicBezTo>
                  <a:lnTo>
                    <a:pt x="1076245" y="533938"/>
                  </a:lnTo>
                  <a:cubicBezTo>
                    <a:pt x="1076245" y="542264"/>
                    <a:pt x="1072938" y="550248"/>
                    <a:pt x="1067051" y="556136"/>
                  </a:cubicBezTo>
                  <a:cubicBezTo>
                    <a:pt x="1061163" y="562023"/>
                    <a:pt x="1053178" y="565330"/>
                    <a:pt x="1044853" y="565330"/>
                  </a:cubicBezTo>
                  <a:lnTo>
                    <a:pt x="31393" y="565330"/>
                  </a:lnTo>
                  <a:cubicBezTo>
                    <a:pt x="14055" y="565330"/>
                    <a:pt x="0" y="551275"/>
                    <a:pt x="0" y="533938"/>
                  </a:cubicBezTo>
                  <a:lnTo>
                    <a:pt x="0" y="31393"/>
                  </a:lnTo>
                  <a:cubicBezTo>
                    <a:pt x="0" y="23067"/>
                    <a:pt x="3307" y="15082"/>
                    <a:pt x="9195" y="9195"/>
                  </a:cubicBezTo>
                  <a:cubicBezTo>
                    <a:pt x="15082" y="3307"/>
                    <a:pt x="23067" y="0"/>
                    <a:pt x="31393" y="0"/>
                  </a:cubicBezTo>
                  <a:close/>
                </a:path>
              </a:pathLst>
            </a:custGeom>
            <a:solidFill>
              <a:srgbClr val="C0FF00"/>
            </a:solidFill>
          </p:spPr>
        </p:sp>
        <p:sp>
          <p:nvSpPr>
            <p:cNvPr name="TextBox 7" id="7"/>
            <p:cNvSpPr txBox="true"/>
            <p:nvPr/>
          </p:nvSpPr>
          <p:spPr>
            <a:xfrm>
              <a:off x="0" y="-19050"/>
              <a:ext cx="1076245" cy="584380"/>
            </a:xfrm>
            <a:prstGeom prst="rect">
              <a:avLst/>
            </a:prstGeom>
          </p:spPr>
          <p:txBody>
            <a:bodyPr anchor="ctr" rtlCol="false" tIns="50800" lIns="50800" bIns="50800" rIns="50800"/>
            <a:lstStyle/>
            <a:p>
              <a:pPr algn="ctr">
                <a:lnSpc>
                  <a:spcPts val="2339"/>
                </a:lnSpc>
              </a:pPr>
            </a:p>
          </p:txBody>
        </p:sp>
      </p:grpSp>
      <p:sp>
        <p:nvSpPr>
          <p:cNvPr name="TextBox 8" id="8"/>
          <p:cNvSpPr txBox="true"/>
          <p:nvPr/>
        </p:nvSpPr>
        <p:spPr>
          <a:xfrm rot="0">
            <a:off x="2832369" y="3551969"/>
            <a:ext cx="985761"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0A</a:t>
            </a:r>
          </a:p>
        </p:txBody>
      </p:sp>
      <p:sp>
        <p:nvSpPr>
          <p:cNvPr name="Freeform 9" id="9"/>
          <p:cNvSpPr/>
          <p:nvPr/>
        </p:nvSpPr>
        <p:spPr>
          <a:xfrm flipH="false" flipV="false" rot="1668168">
            <a:off x="3606737" y="3341042"/>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10390291">
            <a:off x="4235553" y="3550758"/>
            <a:ext cx="1520485" cy="264184"/>
          </a:xfrm>
          <a:custGeom>
            <a:avLst/>
            <a:gdLst/>
            <a:ahLst/>
            <a:cxnLst/>
            <a:rect r="r" b="b" t="t" l="l"/>
            <a:pathLst>
              <a:path h="264184" w="1520485">
                <a:moveTo>
                  <a:pt x="0" y="0"/>
                </a:moveTo>
                <a:lnTo>
                  <a:pt x="1520485" y="0"/>
                </a:lnTo>
                <a:lnTo>
                  <a:pt x="1520485" y="264184"/>
                </a:lnTo>
                <a:lnTo>
                  <a:pt x="0" y="2641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1" id="11"/>
          <p:cNvGrpSpPr/>
          <p:nvPr/>
        </p:nvGrpSpPr>
        <p:grpSpPr>
          <a:xfrm rot="0">
            <a:off x="256833" y="4693916"/>
            <a:ext cx="3945841" cy="1851743"/>
            <a:chOff x="0" y="0"/>
            <a:chExt cx="1076245" cy="505071"/>
          </a:xfrm>
        </p:grpSpPr>
        <p:sp>
          <p:nvSpPr>
            <p:cNvPr name="Freeform 12" id="12"/>
            <p:cNvSpPr/>
            <p:nvPr/>
          </p:nvSpPr>
          <p:spPr>
            <a:xfrm flipH="false" flipV="false" rot="0">
              <a:off x="0" y="0"/>
              <a:ext cx="1076245" cy="505071"/>
            </a:xfrm>
            <a:custGeom>
              <a:avLst/>
              <a:gdLst/>
              <a:ahLst/>
              <a:cxnLst/>
              <a:rect r="r" b="b" t="t" l="l"/>
              <a:pathLst>
                <a:path h="505071" w="1076245">
                  <a:moveTo>
                    <a:pt x="31393" y="0"/>
                  </a:moveTo>
                  <a:lnTo>
                    <a:pt x="1044853" y="0"/>
                  </a:lnTo>
                  <a:cubicBezTo>
                    <a:pt x="1053178" y="0"/>
                    <a:pt x="1061163" y="3307"/>
                    <a:pt x="1067051" y="9195"/>
                  </a:cubicBezTo>
                  <a:cubicBezTo>
                    <a:pt x="1072938" y="15082"/>
                    <a:pt x="1076245" y="23067"/>
                    <a:pt x="1076245" y="31393"/>
                  </a:cubicBezTo>
                  <a:lnTo>
                    <a:pt x="1076245" y="473678"/>
                  </a:lnTo>
                  <a:cubicBezTo>
                    <a:pt x="1076245" y="491016"/>
                    <a:pt x="1062190" y="505071"/>
                    <a:pt x="1044853" y="505071"/>
                  </a:cubicBezTo>
                  <a:lnTo>
                    <a:pt x="31393" y="505071"/>
                  </a:lnTo>
                  <a:cubicBezTo>
                    <a:pt x="23067" y="505071"/>
                    <a:pt x="15082" y="501763"/>
                    <a:pt x="9195" y="495876"/>
                  </a:cubicBezTo>
                  <a:cubicBezTo>
                    <a:pt x="3307" y="489989"/>
                    <a:pt x="0" y="482004"/>
                    <a:pt x="0" y="473678"/>
                  </a:cubicBezTo>
                  <a:lnTo>
                    <a:pt x="0" y="31393"/>
                  </a:lnTo>
                  <a:cubicBezTo>
                    <a:pt x="0" y="23067"/>
                    <a:pt x="3307" y="15082"/>
                    <a:pt x="9195" y="9195"/>
                  </a:cubicBezTo>
                  <a:cubicBezTo>
                    <a:pt x="15082" y="3307"/>
                    <a:pt x="23067" y="0"/>
                    <a:pt x="31393" y="0"/>
                  </a:cubicBezTo>
                  <a:close/>
                </a:path>
              </a:pathLst>
            </a:custGeom>
            <a:solidFill>
              <a:srgbClr val="C0FF00"/>
            </a:solidFill>
          </p:spPr>
        </p:sp>
        <p:sp>
          <p:nvSpPr>
            <p:cNvPr name="TextBox 13" id="13"/>
            <p:cNvSpPr txBox="true"/>
            <p:nvPr/>
          </p:nvSpPr>
          <p:spPr>
            <a:xfrm>
              <a:off x="0" y="-19050"/>
              <a:ext cx="1076245" cy="524121"/>
            </a:xfrm>
            <a:prstGeom prst="rect">
              <a:avLst/>
            </a:prstGeom>
          </p:spPr>
          <p:txBody>
            <a:bodyPr anchor="ctr" rtlCol="false" tIns="50800" lIns="50800" bIns="50800" rIns="50800"/>
            <a:lstStyle/>
            <a:p>
              <a:pPr algn="ctr">
                <a:lnSpc>
                  <a:spcPts val="2339"/>
                </a:lnSpc>
              </a:pPr>
            </a:p>
          </p:txBody>
        </p:sp>
      </p:grpSp>
      <p:sp>
        <p:nvSpPr>
          <p:cNvPr name="TextBox 14" id="14"/>
          <p:cNvSpPr txBox="true"/>
          <p:nvPr/>
        </p:nvSpPr>
        <p:spPr>
          <a:xfrm rot="0">
            <a:off x="2832369" y="5634185"/>
            <a:ext cx="985761"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2A</a:t>
            </a:r>
          </a:p>
        </p:txBody>
      </p:sp>
      <p:sp>
        <p:nvSpPr>
          <p:cNvPr name="Freeform 15" id="15"/>
          <p:cNvSpPr/>
          <p:nvPr/>
        </p:nvSpPr>
        <p:spPr>
          <a:xfrm flipH="false" flipV="false" rot="1668168">
            <a:off x="3606737" y="5423258"/>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10332364">
            <a:off x="4269988" y="4874194"/>
            <a:ext cx="1485722" cy="258144"/>
          </a:xfrm>
          <a:custGeom>
            <a:avLst/>
            <a:gdLst/>
            <a:ahLst/>
            <a:cxnLst/>
            <a:rect r="r" b="b" t="t" l="l"/>
            <a:pathLst>
              <a:path h="258144" w="1485722">
                <a:moveTo>
                  <a:pt x="0" y="0"/>
                </a:moveTo>
                <a:lnTo>
                  <a:pt x="1485722" y="0"/>
                </a:lnTo>
                <a:lnTo>
                  <a:pt x="1485722" y="258144"/>
                </a:lnTo>
                <a:lnTo>
                  <a:pt x="0" y="25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7" id="17"/>
          <p:cNvGrpSpPr/>
          <p:nvPr/>
        </p:nvGrpSpPr>
        <p:grpSpPr>
          <a:xfrm rot="0">
            <a:off x="256833" y="6710765"/>
            <a:ext cx="3945841" cy="2072673"/>
            <a:chOff x="0" y="0"/>
            <a:chExt cx="1076245" cy="565330"/>
          </a:xfrm>
        </p:grpSpPr>
        <p:sp>
          <p:nvSpPr>
            <p:cNvPr name="Freeform 18" id="18"/>
            <p:cNvSpPr/>
            <p:nvPr/>
          </p:nvSpPr>
          <p:spPr>
            <a:xfrm flipH="false" flipV="false" rot="0">
              <a:off x="0" y="0"/>
              <a:ext cx="1076245" cy="565330"/>
            </a:xfrm>
            <a:custGeom>
              <a:avLst/>
              <a:gdLst/>
              <a:ahLst/>
              <a:cxnLst/>
              <a:rect r="r" b="b" t="t" l="l"/>
              <a:pathLst>
                <a:path h="565330" w="1076245">
                  <a:moveTo>
                    <a:pt x="31393" y="0"/>
                  </a:moveTo>
                  <a:lnTo>
                    <a:pt x="1044853" y="0"/>
                  </a:lnTo>
                  <a:cubicBezTo>
                    <a:pt x="1053178" y="0"/>
                    <a:pt x="1061163" y="3307"/>
                    <a:pt x="1067051" y="9195"/>
                  </a:cubicBezTo>
                  <a:cubicBezTo>
                    <a:pt x="1072938" y="15082"/>
                    <a:pt x="1076245" y="23067"/>
                    <a:pt x="1076245" y="31393"/>
                  </a:cubicBezTo>
                  <a:lnTo>
                    <a:pt x="1076245" y="533938"/>
                  </a:lnTo>
                  <a:cubicBezTo>
                    <a:pt x="1076245" y="542264"/>
                    <a:pt x="1072938" y="550248"/>
                    <a:pt x="1067051" y="556136"/>
                  </a:cubicBezTo>
                  <a:cubicBezTo>
                    <a:pt x="1061163" y="562023"/>
                    <a:pt x="1053178" y="565330"/>
                    <a:pt x="1044853" y="565330"/>
                  </a:cubicBezTo>
                  <a:lnTo>
                    <a:pt x="31393" y="565330"/>
                  </a:lnTo>
                  <a:cubicBezTo>
                    <a:pt x="14055" y="565330"/>
                    <a:pt x="0" y="551275"/>
                    <a:pt x="0" y="533938"/>
                  </a:cubicBezTo>
                  <a:lnTo>
                    <a:pt x="0" y="31393"/>
                  </a:lnTo>
                  <a:cubicBezTo>
                    <a:pt x="0" y="23067"/>
                    <a:pt x="3307" y="15082"/>
                    <a:pt x="9195" y="9195"/>
                  </a:cubicBezTo>
                  <a:cubicBezTo>
                    <a:pt x="15082" y="3307"/>
                    <a:pt x="23067" y="0"/>
                    <a:pt x="31393" y="0"/>
                  </a:cubicBezTo>
                  <a:close/>
                </a:path>
              </a:pathLst>
            </a:custGeom>
            <a:solidFill>
              <a:srgbClr val="C0FF00"/>
            </a:solidFill>
          </p:spPr>
        </p:sp>
        <p:sp>
          <p:nvSpPr>
            <p:cNvPr name="TextBox 19" id="19"/>
            <p:cNvSpPr txBox="true"/>
            <p:nvPr/>
          </p:nvSpPr>
          <p:spPr>
            <a:xfrm>
              <a:off x="0" y="-19050"/>
              <a:ext cx="1076245" cy="584380"/>
            </a:xfrm>
            <a:prstGeom prst="rect">
              <a:avLst/>
            </a:prstGeom>
          </p:spPr>
          <p:txBody>
            <a:bodyPr anchor="ctr" rtlCol="false" tIns="50800" lIns="50800" bIns="50800" rIns="50800"/>
            <a:lstStyle/>
            <a:p>
              <a:pPr algn="ctr">
                <a:lnSpc>
                  <a:spcPts val="2339"/>
                </a:lnSpc>
              </a:pPr>
            </a:p>
          </p:txBody>
        </p:sp>
      </p:grpSp>
      <p:sp>
        <p:nvSpPr>
          <p:cNvPr name="TextBox 20" id="20"/>
          <p:cNvSpPr txBox="true"/>
          <p:nvPr/>
        </p:nvSpPr>
        <p:spPr>
          <a:xfrm rot="0">
            <a:off x="2832369" y="7875090"/>
            <a:ext cx="985761"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3A</a:t>
            </a:r>
          </a:p>
        </p:txBody>
      </p:sp>
      <p:sp>
        <p:nvSpPr>
          <p:cNvPr name="Freeform 21" id="21"/>
          <p:cNvSpPr/>
          <p:nvPr/>
        </p:nvSpPr>
        <p:spPr>
          <a:xfrm flipH="false" flipV="false" rot="1668168">
            <a:off x="3606737" y="7664163"/>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7796143">
            <a:off x="3949187" y="6217535"/>
            <a:ext cx="2344862" cy="407420"/>
          </a:xfrm>
          <a:custGeom>
            <a:avLst/>
            <a:gdLst/>
            <a:ahLst/>
            <a:cxnLst/>
            <a:rect r="r" b="b" t="t" l="l"/>
            <a:pathLst>
              <a:path h="407420" w="2344862">
                <a:moveTo>
                  <a:pt x="0" y="0"/>
                </a:moveTo>
                <a:lnTo>
                  <a:pt x="2344862" y="0"/>
                </a:lnTo>
                <a:lnTo>
                  <a:pt x="2344862" y="407419"/>
                </a:lnTo>
                <a:lnTo>
                  <a:pt x="0" y="4074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3546941">
            <a:off x="11763602" y="6420488"/>
            <a:ext cx="3149773" cy="547273"/>
          </a:xfrm>
          <a:custGeom>
            <a:avLst/>
            <a:gdLst/>
            <a:ahLst/>
            <a:cxnLst/>
            <a:rect r="r" b="b" t="t" l="l"/>
            <a:pathLst>
              <a:path h="547273" w="3149773">
                <a:moveTo>
                  <a:pt x="0" y="0"/>
                </a:moveTo>
                <a:lnTo>
                  <a:pt x="3149773" y="0"/>
                </a:lnTo>
                <a:lnTo>
                  <a:pt x="3149773" y="547273"/>
                </a:lnTo>
                <a:lnTo>
                  <a:pt x="0" y="5472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1314253">
            <a:off x="11150381" y="4805885"/>
            <a:ext cx="2878069" cy="500065"/>
          </a:xfrm>
          <a:custGeom>
            <a:avLst/>
            <a:gdLst/>
            <a:ahLst/>
            <a:cxnLst/>
            <a:rect r="r" b="b" t="t" l="l"/>
            <a:pathLst>
              <a:path h="500065" w="2878069">
                <a:moveTo>
                  <a:pt x="0" y="0"/>
                </a:moveTo>
                <a:lnTo>
                  <a:pt x="2878069" y="0"/>
                </a:lnTo>
                <a:lnTo>
                  <a:pt x="2878069" y="500064"/>
                </a:lnTo>
                <a:lnTo>
                  <a:pt x="0" y="500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5" id="25"/>
          <p:cNvGrpSpPr/>
          <p:nvPr/>
        </p:nvGrpSpPr>
        <p:grpSpPr>
          <a:xfrm rot="0">
            <a:off x="14051662" y="2888833"/>
            <a:ext cx="3945841" cy="2273152"/>
            <a:chOff x="0" y="0"/>
            <a:chExt cx="1076245" cy="620012"/>
          </a:xfrm>
        </p:grpSpPr>
        <p:sp>
          <p:nvSpPr>
            <p:cNvPr name="Freeform 26" id="26"/>
            <p:cNvSpPr/>
            <p:nvPr/>
          </p:nvSpPr>
          <p:spPr>
            <a:xfrm flipH="false" flipV="false" rot="0">
              <a:off x="0" y="0"/>
              <a:ext cx="1076245" cy="620012"/>
            </a:xfrm>
            <a:custGeom>
              <a:avLst/>
              <a:gdLst/>
              <a:ahLst/>
              <a:cxnLst/>
              <a:rect r="r" b="b" t="t" l="l"/>
              <a:pathLst>
                <a:path h="620012" w="1076245">
                  <a:moveTo>
                    <a:pt x="31393" y="0"/>
                  </a:moveTo>
                  <a:lnTo>
                    <a:pt x="1044853" y="0"/>
                  </a:lnTo>
                  <a:cubicBezTo>
                    <a:pt x="1053178" y="0"/>
                    <a:pt x="1061163" y="3307"/>
                    <a:pt x="1067051" y="9195"/>
                  </a:cubicBezTo>
                  <a:cubicBezTo>
                    <a:pt x="1072938" y="15082"/>
                    <a:pt x="1076245" y="23067"/>
                    <a:pt x="1076245" y="31393"/>
                  </a:cubicBezTo>
                  <a:lnTo>
                    <a:pt x="1076245" y="588619"/>
                  </a:lnTo>
                  <a:cubicBezTo>
                    <a:pt x="1076245" y="605957"/>
                    <a:pt x="1062190" y="620012"/>
                    <a:pt x="1044853" y="620012"/>
                  </a:cubicBezTo>
                  <a:lnTo>
                    <a:pt x="31393" y="620012"/>
                  </a:lnTo>
                  <a:cubicBezTo>
                    <a:pt x="23067" y="620012"/>
                    <a:pt x="15082" y="616705"/>
                    <a:pt x="9195" y="610817"/>
                  </a:cubicBezTo>
                  <a:cubicBezTo>
                    <a:pt x="3307" y="604930"/>
                    <a:pt x="0" y="596945"/>
                    <a:pt x="0" y="588619"/>
                  </a:cubicBezTo>
                  <a:lnTo>
                    <a:pt x="0" y="31393"/>
                  </a:lnTo>
                  <a:cubicBezTo>
                    <a:pt x="0" y="23067"/>
                    <a:pt x="3307" y="15082"/>
                    <a:pt x="9195" y="9195"/>
                  </a:cubicBezTo>
                  <a:cubicBezTo>
                    <a:pt x="15082" y="3307"/>
                    <a:pt x="23067" y="0"/>
                    <a:pt x="31393" y="0"/>
                  </a:cubicBezTo>
                  <a:close/>
                </a:path>
              </a:pathLst>
            </a:custGeom>
            <a:solidFill>
              <a:srgbClr val="C0FF00"/>
            </a:solidFill>
          </p:spPr>
        </p:sp>
        <p:sp>
          <p:nvSpPr>
            <p:cNvPr name="TextBox 27" id="27"/>
            <p:cNvSpPr txBox="true"/>
            <p:nvPr/>
          </p:nvSpPr>
          <p:spPr>
            <a:xfrm>
              <a:off x="0" y="-19050"/>
              <a:ext cx="1076245" cy="639062"/>
            </a:xfrm>
            <a:prstGeom prst="rect">
              <a:avLst/>
            </a:prstGeom>
          </p:spPr>
          <p:txBody>
            <a:bodyPr anchor="ctr" rtlCol="false" tIns="50800" lIns="50800" bIns="50800" rIns="50800"/>
            <a:lstStyle/>
            <a:p>
              <a:pPr algn="ctr">
                <a:lnSpc>
                  <a:spcPts val="2339"/>
                </a:lnSpc>
              </a:pPr>
            </a:p>
          </p:txBody>
        </p:sp>
      </p:grpSp>
      <p:sp>
        <p:nvSpPr>
          <p:cNvPr name="TextBox 28" id="28"/>
          <p:cNvSpPr txBox="true"/>
          <p:nvPr/>
        </p:nvSpPr>
        <p:spPr>
          <a:xfrm rot="0">
            <a:off x="16642731" y="4199720"/>
            <a:ext cx="985761"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12A</a:t>
            </a:r>
          </a:p>
        </p:txBody>
      </p:sp>
      <p:sp>
        <p:nvSpPr>
          <p:cNvPr name="Freeform 29" id="29"/>
          <p:cNvSpPr/>
          <p:nvPr/>
        </p:nvSpPr>
        <p:spPr>
          <a:xfrm flipH="false" flipV="false" rot="1668168">
            <a:off x="17417099" y="3988793"/>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0" id="30"/>
          <p:cNvGrpSpPr/>
          <p:nvPr/>
        </p:nvGrpSpPr>
        <p:grpSpPr>
          <a:xfrm rot="0">
            <a:off x="14051662" y="6257359"/>
            <a:ext cx="3945841" cy="2926028"/>
            <a:chOff x="0" y="0"/>
            <a:chExt cx="1076245" cy="798087"/>
          </a:xfrm>
        </p:grpSpPr>
        <p:sp>
          <p:nvSpPr>
            <p:cNvPr name="Freeform 31" id="31"/>
            <p:cNvSpPr/>
            <p:nvPr/>
          </p:nvSpPr>
          <p:spPr>
            <a:xfrm flipH="false" flipV="false" rot="0">
              <a:off x="0" y="0"/>
              <a:ext cx="1076245" cy="798087"/>
            </a:xfrm>
            <a:custGeom>
              <a:avLst/>
              <a:gdLst/>
              <a:ahLst/>
              <a:cxnLst/>
              <a:rect r="r" b="b" t="t" l="l"/>
              <a:pathLst>
                <a:path h="798087" w="1076245">
                  <a:moveTo>
                    <a:pt x="31393" y="0"/>
                  </a:moveTo>
                  <a:lnTo>
                    <a:pt x="1044853" y="0"/>
                  </a:lnTo>
                  <a:cubicBezTo>
                    <a:pt x="1053178" y="0"/>
                    <a:pt x="1061163" y="3307"/>
                    <a:pt x="1067051" y="9195"/>
                  </a:cubicBezTo>
                  <a:cubicBezTo>
                    <a:pt x="1072938" y="15082"/>
                    <a:pt x="1076245" y="23067"/>
                    <a:pt x="1076245" y="31393"/>
                  </a:cubicBezTo>
                  <a:lnTo>
                    <a:pt x="1076245" y="766694"/>
                  </a:lnTo>
                  <a:cubicBezTo>
                    <a:pt x="1076245" y="784032"/>
                    <a:pt x="1062190" y="798087"/>
                    <a:pt x="1044853" y="798087"/>
                  </a:cubicBezTo>
                  <a:lnTo>
                    <a:pt x="31393" y="798087"/>
                  </a:lnTo>
                  <a:cubicBezTo>
                    <a:pt x="23067" y="798087"/>
                    <a:pt x="15082" y="794779"/>
                    <a:pt x="9195" y="788892"/>
                  </a:cubicBezTo>
                  <a:cubicBezTo>
                    <a:pt x="3307" y="783005"/>
                    <a:pt x="0" y="775020"/>
                    <a:pt x="0" y="766694"/>
                  </a:cubicBezTo>
                  <a:lnTo>
                    <a:pt x="0" y="31393"/>
                  </a:lnTo>
                  <a:cubicBezTo>
                    <a:pt x="0" y="23067"/>
                    <a:pt x="3307" y="15082"/>
                    <a:pt x="9195" y="9195"/>
                  </a:cubicBezTo>
                  <a:cubicBezTo>
                    <a:pt x="15082" y="3307"/>
                    <a:pt x="23067" y="0"/>
                    <a:pt x="31393" y="0"/>
                  </a:cubicBezTo>
                  <a:close/>
                </a:path>
              </a:pathLst>
            </a:custGeom>
            <a:solidFill>
              <a:srgbClr val="C0FF00"/>
            </a:solidFill>
          </p:spPr>
        </p:sp>
        <p:sp>
          <p:nvSpPr>
            <p:cNvPr name="TextBox 32" id="32"/>
            <p:cNvSpPr txBox="true"/>
            <p:nvPr/>
          </p:nvSpPr>
          <p:spPr>
            <a:xfrm>
              <a:off x="0" y="-19050"/>
              <a:ext cx="1076245" cy="817137"/>
            </a:xfrm>
            <a:prstGeom prst="rect">
              <a:avLst/>
            </a:prstGeom>
          </p:spPr>
          <p:txBody>
            <a:bodyPr anchor="ctr" rtlCol="false" tIns="50800" lIns="50800" bIns="50800" rIns="50800"/>
            <a:lstStyle/>
            <a:p>
              <a:pPr algn="ctr">
                <a:lnSpc>
                  <a:spcPts val="2339"/>
                </a:lnSpc>
              </a:pPr>
            </a:p>
          </p:txBody>
        </p:sp>
      </p:grpSp>
      <p:sp>
        <p:nvSpPr>
          <p:cNvPr name="Freeform 33" id="33"/>
          <p:cNvSpPr/>
          <p:nvPr/>
        </p:nvSpPr>
        <p:spPr>
          <a:xfrm flipH="false" flipV="false" rot="0">
            <a:off x="17112738" y="8283106"/>
            <a:ext cx="701071" cy="695813"/>
          </a:xfrm>
          <a:custGeom>
            <a:avLst/>
            <a:gdLst/>
            <a:ahLst/>
            <a:cxnLst/>
            <a:rect r="r" b="b" t="t" l="l"/>
            <a:pathLst>
              <a:path h="695813" w="701071">
                <a:moveTo>
                  <a:pt x="0" y="0"/>
                </a:moveTo>
                <a:lnTo>
                  <a:pt x="701071" y="0"/>
                </a:lnTo>
                <a:lnTo>
                  <a:pt x="701071" y="695813"/>
                </a:lnTo>
                <a:lnTo>
                  <a:pt x="0" y="6958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4" id="34"/>
          <p:cNvGrpSpPr/>
          <p:nvPr/>
        </p:nvGrpSpPr>
        <p:grpSpPr>
          <a:xfrm rot="0">
            <a:off x="14338760" y="6407345"/>
            <a:ext cx="2515002" cy="2803399"/>
            <a:chOff x="0" y="0"/>
            <a:chExt cx="3353336" cy="3737865"/>
          </a:xfrm>
        </p:grpSpPr>
        <p:sp>
          <p:nvSpPr>
            <p:cNvPr name="TextBox 35" id="35"/>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What is 4BD7?</a:t>
              </a:r>
            </a:p>
          </p:txBody>
        </p:sp>
        <p:sp>
          <p:nvSpPr>
            <p:cNvPr name="TextBox 36" id="36"/>
            <p:cNvSpPr txBox="true"/>
            <p:nvPr/>
          </p:nvSpPr>
          <p:spPr>
            <a:xfrm rot="0">
              <a:off x="10540" y="437088"/>
              <a:ext cx="3342796" cy="3300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It is a "Free Format" group: In the</a:t>
              </a:r>
              <a:r>
                <a:rPr lang="en-US" sz="1197">
                  <a:solidFill>
                    <a:srgbClr val="000000"/>
                  </a:solidFill>
                  <a:latin typeface="DM Sans"/>
                  <a:ea typeface="DM Sans"/>
                  <a:cs typeface="DM Sans"/>
                  <a:sym typeface="DM Sans"/>
                </a:rPr>
                <a:t> official RDS specifications, Group 12A is originally left blank for custom applications. When Group 3A broadcasts the AID code 4BD7, it tells your radio to specifically use Group 12A for RT+</a:t>
              </a:r>
            </a:p>
            <a:p>
              <a:pPr algn="l">
                <a:lnSpc>
                  <a:spcPts val="1556"/>
                </a:lnSpc>
              </a:pPr>
            </a:p>
            <a:p>
              <a:pPr algn="l">
                <a:lnSpc>
                  <a:spcPts val="1556"/>
                </a:lnSpc>
              </a:pPr>
              <a:r>
                <a:rPr lang="en-US" sz="1197">
                  <a:solidFill>
                    <a:srgbClr val="000000"/>
                  </a:solidFill>
                  <a:latin typeface="DM Sans"/>
                  <a:ea typeface="DM Sans"/>
                  <a:cs typeface="DM Sans"/>
                  <a:sym typeface="DM Sans"/>
                </a:rPr>
                <a:t>The AID code: </a:t>
              </a:r>
              <a:r>
                <a:rPr lang="en-US" sz="1197" i="true">
                  <a:solidFill>
                    <a:srgbClr val="000000"/>
                  </a:solidFill>
                  <a:latin typeface="DM Sans Italics"/>
                  <a:ea typeface="DM Sans Italics"/>
                  <a:cs typeface="DM Sans Italics"/>
                  <a:sym typeface="DM Sans Italics"/>
                </a:rPr>
                <a:t>The label that says, "This package contains Radio Text Plus data; open it using your RT+ software."</a:t>
              </a:r>
            </a:p>
            <a:p>
              <a:pPr algn="l">
                <a:lnSpc>
                  <a:spcPts val="1556"/>
                </a:lnSpc>
              </a:pPr>
            </a:p>
          </p:txBody>
        </p:sp>
      </p:grpSp>
      <p:sp>
        <p:nvSpPr>
          <p:cNvPr name="Freeform 37" id="37"/>
          <p:cNvSpPr/>
          <p:nvPr/>
        </p:nvSpPr>
        <p:spPr>
          <a:xfrm flipH="false" flipV="false" rot="5400000">
            <a:off x="15331984" y="5625004"/>
            <a:ext cx="1356747" cy="235735"/>
          </a:xfrm>
          <a:custGeom>
            <a:avLst/>
            <a:gdLst/>
            <a:ahLst/>
            <a:cxnLst/>
            <a:rect r="r" b="b" t="t" l="l"/>
            <a:pathLst>
              <a:path h="235735" w="1356747">
                <a:moveTo>
                  <a:pt x="0" y="0"/>
                </a:moveTo>
                <a:lnTo>
                  <a:pt x="1356747" y="0"/>
                </a:lnTo>
                <a:lnTo>
                  <a:pt x="1356747" y="235734"/>
                </a:lnTo>
                <a:lnTo>
                  <a:pt x="0" y="2357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8" id="38"/>
          <p:cNvSpPr/>
          <p:nvPr/>
        </p:nvSpPr>
        <p:spPr>
          <a:xfrm flipH="false" flipV="false" rot="0">
            <a:off x="1618641" y="9707991"/>
            <a:ext cx="365583" cy="311743"/>
          </a:xfrm>
          <a:custGeom>
            <a:avLst/>
            <a:gdLst/>
            <a:ahLst/>
            <a:cxnLst/>
            <a:rect r="r" b="b" t="t" l="l"/>
            <a:pathLst>
              <a:path h="311743" w="365583">
                <a:moveTo>
                  <a:pt x="0" y="0"/>
                </a:moveTo>
                <a:lnTo>
                  <a:pt x="365583" y="0"/>
                </a:lnTo>
                <a:lnTo>
                  <a:pt x="365583" y="311742"/>
                </a:lnTo>
                <a:lnTo>
                  <a:pt x="0" y="31174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9" id="39"/>
          <p:cNvSpPr txBox="true"/>
          <p:nvPr/>
        </p:nvSpPr>
        <p:spPr>
          <a:xfrm rot="0">
            <a:off x="2476500" y="962025"/>
            <a:ext cx="13335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Group Allocation</a:t>
            </a:r>
          </a:p>
        </p:txBody>
      </p:sp>
      <p:sp>
        <p:nvSpPr>
          <p:cNvPr name="TextBox 40" id="40"/>
          <p:cNvSpPr txBox="true"/>
          <p:nvPr/>
        </p:nvSpPr>
        <p:spPr>
          <a:xfrm rot="0">
            <a:off x="2476500" y="1618312"/>
            <a:ext cx="13335000" cy="4057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What Those Percentages Mean??</a:t>
            </a:r>
          </a:p>
        </p:txBody>
      </p:sp>
      <p:grpSp>
        <p:nvGrpSpPr>
          <p:cNvPr name="Group 41" id="41"/>
          <p:cNvGrpSpPr/>
          <p:nvPr/>
        </p:nvGrpSpPr>
        <p:grpSpPr>
          <a:xfrm rot="0">
            <a:off x="543932" y="2626696"/>
            <a:ext cx="2515002" cy="1660399"/>
            <a:chOff x="0" y="0"/>
            <a:chExt cx="3353336" cy="2213865"/>
          </a:xfrm>
        </p:grpSpPr>
        <p:sp>
          <p:nvSpPr>
            <p:cNvPr name="TextBox 42" id="42"/>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The Workhorse</a:t>
              </a:r>
            </a:p>
          </p:txBody>
        </p:sp>
        <p:sp>
          <p:nvSpPr>
            <p:cNvPr name="TextBox 43" id="43"/>
            <p:cNvSpPr txBox="true"/>
            <p:nvPr/>
          </p:nvSpPr>
          <p:spPr>
            <a:xfrm rot="0">
              <a:off x="10540" y="437088"/>
              <a:ext cx="3342796" cy="1776777"/>
            </a:xfrm>
            <a:prstGeom prst="rect">
              <a:avLst/>
            </a:prstGeom>
          </p:spPr>
          <p:txBody>
            <a:bodyPr anchor="t" rtlCol="false" tIns="0" lIns="0" bIns="0" rIns="0">
              <a:spAutoFit/>
            </a:bodyPr>
            <a:lstStyle/>
            <a:p>
              <a:pPr algn="l">
                <a:lnSpc>
                  <a:spcPts val="1556"/>
                </a:lnSpc>
              </a:pPr>
              <a:r>
                <a:rPr lang="en-US" sz="1197" b="true">
                  <a:solidFill>
                    <a:srgbClr val="000000"/>
                  </a:solidFill>
                  <a:latin typeface="DM Sans Bold"/>
                  <a:ea typeface="DM Sans Bold"/>
                  <a:cs typeface="DM Sans Bold"/>
                  <a:sym typeface="DM Sans Bold"/>
                </a:rPr>
                <a:t>PS</a:t>
              </a:r>
              <a:r>
                <a:rPr lang="en-US" sz="1197">
                  <a:solidFill>
                    <a:srgbClr val="000000"/>
                  </a:solidFill>
                  <a:latin typeface="DM Sans"/>
                  <a:ea typeface="DM Sans"/>
                  <a:cs typeface="DM Sans"/>
                  <a:sym typeface="DM Sans"/>
                </a:rPr>
                <a:t>: Program Service</a:t>
              </a:r>
            </a:p>
            <a:p>
              <a:pPr algn="l">
                <a:lnSpc>
                  <a:spcPts val="1556"/>
                </a:lnSpc>
              </a:pPr>
              <a:r>
                <a:rPr lang="en-US" sz="1197" b="true">
                  <a:solidFill>
                    <a:srgbClr val="000000"/>
                  </a:solidFill>
                  <a:latin typeface="DM Sans Bold"/>
                  <a:ea typeface="DM Sans Bold"/>
                  <a:cs typeface="DM Sans Bold"/>
                  <a:sym typeface="DM Sans Bold"/>
                </a:rPr>
                <a:t>AF</a:t>
              </a:r>
              <a:r>
                <a:rPr lang="en-US" sz="1197">
                  <a:solidFill>
                    <a:srgbClr val="000000"/>
                  </a:solidFill>
                  <a:latin typeface="DM Sans"/>
                  <a:ea typeface="DM Sans"/>
                  <a:cs typeface="DM Sans"/>
                  <a:sym typeface="DM Sans"/>
                </a:rPr>
                <a:t>: Alternate Frequency</a:t>
              </a:r>
            </a:p>
            <a:p>
              <a:pPr algn="l">
                <a:lnSpc>
                  <a:spcPts val="1556"/>
                </a:lnSpc>
              </a:pPr>
              <a:r>
                <a:rPr lang="en-US" sz="1197" b="true">
                  <a:solidFill>
                    <a:srgbClr val="000000"/>
                  </a:solidFill>
                  <a:latin typeface="DM Sans Bold"/>
                  <a:ea typeface="DM Sans Bold"/>
                  <a:cs typeface="DM Sans Bold"/>
                  <a:sym typeface="DM Sans Bold"/>
                </a:rPr>
                <a:t>TP</a:t>
              </a:r>
              <a:r>
                <a:rPr lang="en-US" sz="1197">
                  <a:solidFill>
                    <a:srgbClr val="000000"/>
                  </a:solidFill>
                  <a:latin typeface="DM Sans"/>
                  <a:ea typeface="DM Sans"/>
                  <a:cs typeface="DM Sans"/>
                  <a:sym typeface="DM Sans"/>
                </a:rPr>
                <a:t>: Traffic Programming</a:t>
              </a:r>
            </a:p>
            <a:p>
              <a:pPr algn="l">
                <a:lnSpc>
                  <a:spcPts val="1556"/>
                </a:lnSpc>
              </a:pPr>
              <a:r>
                <a:rPr lang="en-US" sz="1197" b="true">
                  <a:solidFill>
                    <a:srgbClr val="000000"/>
                  </a:solidFill>
                  <a:latin typeface="DM Sans Bold"/>
                  <a:ea typeface="DM Sans Bold"/>
                  <a:cs typeface="DM Sans Bold"/>
                  <a:sym typeface="DM Sans Bold"/>
                </a:rPr>
                <a:t>TA</a:t>
              </a:r>
              <a:r>
                <a:rPr lang="en-US" sz="1197">
                  <a:solidFill>
                    <a:srgbClr val="000000"/>
                  </a:solidFill>
                  <a:latin typeface="DM Sans"/>
                  <a:ea typeface="DM Sans"/>
                  <a:cs typeface="DM Sans"/>
                  <a:sym typeface="DM Sans"/>
                </a:rPr>
                <a:t>: Traffic Announcement</a:t>
              </a:r>
            </a:p>
            <a:p>
              <a:pPr algn="l">
                <a:lnSpc>
                  <a:spcPts val="1556"/>
                </a:lnSpc>
              </a:pPr>
              <a:r>
                <a:rPr lang="en-US" sz="1197" b="true">
                  <a:solidFill>
                    <a:srgbClr val="000000"/>
                  </a:solidFill>
                  <a:latin typeface="DM Sans Bold"/>
                  <a:ea typeface="DM Sans Bold"/>
                  <a:cs typeface="DM Sans Bold"/>
                  <a:sym typeface="DM Sans Bold"/>
                </a:rPr>
                <a:t>MS</a:t>
              </a:r>
              <a:r>
                <a:rPr lang="en-US" sz="1197">
                  <a:solidFill>
                    <a:srgbClr val="000000"/>
                  </a:solidFill>
                  <a:latin typeface="DM Sans"/>
                  <a:ea typeface="DM Sans"/>
                  <a:cs typeface="DM Sans"/>
                  <a:sym typeface="DM Sans"/>
                </a:rPr>
                <a:t>: Music or Speech</a:t>
              </a:r>
            </a:p>
            <a:p>
              <a:pPr algn="l">
                <a:lnSpc>
                  <a:spcPts val="1556"/>
                </a:lnSpc>
              </a:pPr>
            </a:p>
            <a:p>
              <a:pPr algn="l">
                <a:lnSpc>
                  <a:spcPts val="1556"/>
                </a:lnSpc>
              </a:pPr>
              <a:r>
                <a:rPr lang="en-US" sz="1197" b="true">
                  <a:solidFill>
                    <a:srgbClr val="000000"/>
                  </a:solidFill>
                  <a:latin typeface="DM Sans Bold"/>
                  <a:ea typeface="DM Sans Bold"/>
                  <a:cs typeface="DM Sans Bold"/>
                  <a:sym typeface="DM Sans Bold"/>
                </a:rPr>
                <a:t>Sends 4 times every second</a:t>
              </a:r>
            </a:p>
          </p:txBody>
        </p:sp>
      </p:grpSp>
      <p:sp>
        <p:nvSpPr>
          <p:cNvPr name="TextBox 44" id="44"/>
          <p:cNvSpPr txBox="true"/>
          <p:nvPr/>
        </p:nvSpPr>
        <p:spPr>
          <a:xfrm rot="0">
            <a:off x="115821" y="9410768"/>
            <a:ext cx="18388774"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DM Sans"/>
                <a:ea typeface="DM Sans"/>
                <a:cs typeface="DM Sans"/>
                <a:sym typeface="DM Sans"/>
              </a:rPr>
              <a:t>RDS transmits </a:t>
            </a:r>
            <a:r>
              <a:rPr lang="en-US" sz="1799">
                <a:solidFill>
                  <a:srgbClr val="000000"/>
                </a:solidFill>
                <a:latin typeface="DM Sans"/>
                <a:ea typeface="DM Sans"/>
                <a:cs typeface="DM Sans"/>
                <a:sym typeface="DM Sans"/>
              </a:rPr>
              <a:t>at 1,187.5 bps. The percentages show how much of that fixed bandwidth each group type consumes.</a:t>
            </a:r>
          </a:p>
        </p:txBody>
      </p:sp>
      <p:grpSp>
        <p:nvGrpSpPr>
          <p:cNvPr name="Group 45" id="45"/>
          <p:cNvGrpSpPr/>
          <p:nvPr/>
        </p:nvGrpSpPr>
        <p:grpSpPr>
          <a:xfrm rot="0">
            <a:off x="543932" y="4953765"/>
            <a:ext cx="2432153" cy="1469899"/>
            <a:chOff x="0" y="0"/>
            <a:chExt cx="3242871" cy="1959865"/>
          </a:xfrm>
        </p:grpSpPr>
        <p:sp>
          <p:nvSpPr>
            <p:cNvPr name="TextBox 46" id="46"/>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RT (Standard RadioText)</a:t>
              </a:r>
            </a:p>
          </p:txBody>
        </p:sp>
        <p:sp>
          <p:nvSpPr>
            <p:cNvPr name="TextBox 47" id="47"/>
            <p:cNvSpPr txBox="true"/>
            <p:nvPr/>
          </p:nvSpPr>
          <p:spPr>
            <a:xfrm rot="0">
              <a:off x="10540" y="437088"/>
              <a:ext cx="3232331" cy="1522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a 64-character text</a:t>
              </a:r>
              <a:r>
                <a:rPr lang="en-US" sz="1197">
                  <a:solidFill>
                    <a:srgbClr val="000000"/>
                  </a:solidFill>
                  <a:latin typeface="DM Sans"/>
                  <a:ea typeface="DM Sans"/>
                  <a:cs typeface="DM Sans"/>
                  <a:sym typeface="DM Sans"/>
                </a:rPr>
                <a:t> field that allows FM stations to transmit longer alphanumeric mes</a:t>
              </a:r>
              <a:r>
                <a:rPr lang="en-US" sz="1197">
                  <a:solidFill>
                    <a:srgbClr val="000000"/>
                  </a:solidFill>
                  <a:latin typeface="DM Sans"/>
                  <a:ea typeface="DM Sans"/>
                  <a:cs typeface="DM Sans"/>
                  <a:sym typeface="DM Sans"/>
                </a:rPr>
                <a:t>s</a:t>
              </a:r>
              <a:r>
                <a:rPr lang="en-US" sz="1197">
                  <a:solidFill>
                    <a:srgbClr val="000000"/>
                  </a:solidFill>
                  <a:latin typeface="DM Sans"/>
                  <a:ea typeface="DM Sans"/>
                  <a:cs typeface="DM Sans"/>
                  <a:sym typeface="DM Sans"/>
                </a:rPr>
                <a:t>ag</a:t>
              </a:r>
              <a:r>
                <a:rPr lang="en-US" sz="1197">
                  <a:solidFill>
                    <a:srgbClr val="000000"/>
                  </a:solidFill>
                  <a:latin typeface="DM Sans"/>
                  <a:ea typeface="DM Sans"/>
                  <a:cs typeface="DM Sans"/>
                  <a:sym typeface="DM Sans"/>
                </a:rPr>
                <a:t>e</a:t>
              </a:r>
              <a:r>
                <a:rPr lang="en-US" sz="1197">
                  <a:solidFill>
                    <a:srgbClr val="000000"/>
                  </a:solidFill>
                  <a:latin typeface="DM Sans"/>
                  <a:ea typeface="DM Sans"/>
                  <a:cs typeface="DM Sans"/>
                  <a:sym typeface="DM Sans"/>
                </a:rPr>
                <a:t>s directly to your radio's display</a:t>
              </a:r>
            </a:p>
            <a:p>
              <a:pPr algn="l">
                <a:lnSpc>
                  <a:spcPts val="1556"/>
                </a:lnSpc>
              </a:pPr>
            </a:p>
            <a:p>
              <a:pPr algn="l">
                <a:lnSpc>
                  <a:spcPts val="1556"/>
                </a:lnSpc>
              </a:pPr>
              <a:r>
                <a:rPr lang="en-US" sz="1197" b="true">
                  <a:solidFill>
                    <a:srgbClr val="000000"/>
                  </a:solidFill>
                  <a:latin typeface="DM Sans Bold"/>
                  <a:ea typeface="DM Sans Bold"/>
                  <a:cs typeface="DM Sans Bold"/>
                  <a:sym typeface="DM Sans Bold"/>
                </a:rPr>
                <a:t>Sends 3 times every 2 seconds</a:t>
              </a:r>
            </a:p>
          </p:txBody>
        </p:sp>
      </p:grpSp>
      <p:grpSp>
        <p:nvGrpSpPr>
          <p:cNvPr name="Group 48" id="48"/>
          <p:cNvGrpSpPr/>
          <p:nvPr/>
        </p:nvGrpSpPr>
        <p:grpSpPr>
          <a:xfrm rot="0">
            <a:off x="543932" y="6970614"/>
            <a:ext cx="2326437" cy="1660399"/>
            <a:chOff x="0" y="0"/>
            <a:chExt cx="3101916" cy="2213865"/>
          </a:xfrm>
        </p:grpSpPr>
        <p:sp>
          <p:nvSpPr>
            <p:cNvPr name="TextBox 49" id="49"/>
            <p:cNvSpPr txBox="true"/>
            <p:nvPr/>
          </p:nvSpPr>
          <p:spPr>
            <a:xfrm rot="0">
              <a:off x="0" y="0"/>
              <a:ext cx="3101916"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RT+ Identification Packet</a:t>
              </a:r>
            </a:p>
          </p:txBody>
        </p:sp>
        <p:sp>
          <p:nvSpPr>
            <p:cNvPr name="TextBox 50" id="50"/>
            <p:cNvSpPr txBox="true"/>
            <p:nvPr/>
          </p:nvSpPr>
          <p:spPr>
            <a:xfrm rot="0">
              <a:off x="10082" y="437088"/>
              <a:ext cx="3091834" cy="1776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This</a:t>
              </a:r>
              <a:r>
                <a:rPr lang="en-US" sz="1197">
                  <a:solidFill>
                    <a:srgbClr val="000000"/>
                  </a:solidFill>
                  <a:latin typeface="DM Sans"/>
                  <a:ea typeface="DM Sans"/>
                  <a:cs typeface="DM Sans"/>
                  <a:sym typeface="DM Sans"/>
                </a:rPr>
                <a:t> group acts as the signpost, telling the radio: "Hey, we have RT+ here, and you can find the actual digital tags over inside </a:t>
              </a:r>
              <a:r>
                <a:rPr lang="en-US" sz="1197" b="true">
                  <a:solidFill>
                    <a:srgbClr val="000000"/>
                  </a:solidFill>
                  <a:latin typeface="DM Sans Bold"/>
                  <a:ea typeface="DM Sans Bold"/>
                  <a:cs typeface="DM Sans Bold"/>
                  <a:sym typeface="DM Sans Bold"/>
                </a:rPr>
                <a:t>Group 12A.</a:t>
              </a:r>
            </a:p>
            <a:p>
              <a:pPr algn="l">
                <a:lnSpc>
                  <a:spcPts val="1556"/>
                </a:lnSpc>
              </a:pPr>
            </a:p>
            <a:p>
              <a:pPr algn="l">
                <a:lnSpc>
                  <a:spcPts val="1556"/>
                </a:lnSpc>
              </a:pPr>
              <a:r>
                <a:rPr lang="en-US" sz="1197" b="true">
                  <a:solidFill>
                    <a:srgbClr val="000000"/>
                  </a:solidFill>
                  <a:latin typeface="DM Sans Bold"/>
                  <a:ea typeface="DM Sans Bold"/>
                  <a:cs typeface="DM Sans Bold"/>
                  <a:sym typeface="DM Sans Bold"/>
                </a:rPr>
                <a:t>Sends every 10 seconds</a:t>
              </a:r>
            </a:p>
          </p:txBody>
        </p:sp>
      </p:grpSp>
      <p:grpSp>
        <p:nvGrpSpPr>
          <p:cNvPr name="Group 51" id="51"/>
          <p:cNvGrpSpPr/>
          <p:nvPr/>
        </p:nvGrpSpPr>
        <p:grpSpPr>
          <a:xfrm rot="0">
            <a:off x="14338760" y="3148682"/>
            <a:ext cx="2515002" cy="1850899"/>
            <a:chOff x="0" y="0"/>
            <a:chExt cx="3353336" cy="2467865"/>
          </a:xfrm>
        </p:grpSpPr>
        <p:sp>
          <p:nvSpPr>
            <p:cNvPr name="TextBox 52" id="52"/>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RT+ RadioText+ Tagging</a:t>
              </a:r>
            </a:p>
          </p:txBody>
        </p:sp>
        <p:sp>
          <p:nvSpPr>
            <p:cNvPr name="TextBox 53" id="53"/>
            <p:cNvSpPr txBox="true"/>
            <p:nvPr/>
          </p:nvSpPr>
          <p:spPr>
            <a:xfrm rot="0">
              <a:off x="10540" y="437088"/>
              <a:ext cx="3342796" cy="2030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While Group 2A sends the</a:t>
              </a:r>
              <a:r>
                <a:rPr lang="en-US" sz="1197">
                  <a:solidFill>
                    <a:srgbClr val="000000"/>
                  </a:solidFill>
                  <a:latin typeface="DM Sans"/>
                  <a:ea typeface="DM Sans"/>
                  <a:cs typeface="DM Sans"/>
                  <a:sym typeface="DM Sans"/>
                </a:rPr>
                <a:t> actual text ("Blinding Lights by The Weeknd"), Group 12A sends the invisible binary codes that say: "The title starts at letter 14 and is 15 letters long".</a:t>
              </a:r>
            </a:p>
            <a:p>
              <a:pPr algn="l">
                <a:lnSpc>
                  <a:spcPts val="1556"/>
                </a:lnSpc>
              </a:pPr>
            </a:p>
            <a:p>
              <a:pPr algn="l">
                <a:lnSpc>
                  <a:spcPts val="1556"/>
                </a:lnSpc>
              </a:pPr>
              <a:r>
                <a:rPr lang="en-US" sz="1197" b="true">
                  <a:solidFill>
                    <a:srgbClr val="000000"/>
                  </a:solidFill>
                  <a:latin typeface="DM Sans Bold"/>
                  <a:ea typeface="DM Sans Bold"/>
                  <a:cs typeface="DM Sans Bold"/>
                  <a:sym typeface="DM Sans Bold"/>
                </a:rPr>
                <a:t>Sends every 2 seconds</a:t>
              </a:r>
            </a:p>
          </p:txBody>
        </p:sp>
      </p:grpSp>
      <p:sp>
        <p:nvSpPr>
          <p:cNvPr name="TextBox 54" id="54"/>
          <p:cNvSpPr txBox="true"/>
          <p:nvPr/>
        </p:nvSpPr>
        <p:spPr>
          <a:xfrm rot="0">
            <a:off x="115821" y="9746048"/>
            <a:ext cx="18388774" cy="273685"/>
          </a:xfrm>
          <a:prstGeom prst="rect">
            <a:avLst/>
          </a:prstGeom>
        </p:spPr>
        <p:txBody>
          <a:bodyPr anchor="t" rtlCol="false" tIns="0" lIns="0" bIns="0" rIns="0">
            <a:spAutoFit/>
          </a:bodyPr>
          <a:lstStyle/>
          <a:p>
            <a:pPr algn="ctr">
              <a:lnSpc>
                <a:spcPts val="2239"/>
              </a:lnSpc>
              <a:spcBef>
                <a:spcPct val="0"/>
              </a:spcBef>
            </a:pPr>
            <a:r>
              <a:rPr lang="en-US" sz="1599">
                <a:solidFill>
                  <a:srgbClr val="000000"/>
                </a:solidFill>
                <a:latin typeface="DM Sans"/>
                <a:ea typeface="DM Sans"/>
                <a:cs typeface="DM Sans"/>
                <a:sym typeface="DM Sans"/>
              </a:rPr>
              <a:t>Common failure: TMC/EON def</a:t>
            </a:r>
            <a:r>
              <a:rPr lang="en-US" sz="1599">
                <a:solidFill>
                  <a:srgbClr val="000000"/>
                </a:solidFill>
                <a:latin typeface="DM Sans"/>
                <a:ea typeface="DM Sans"/>
                <a:cs typeface="DM Sans"/>
                <a:sym typeface="DM Sans"/>
              </a:rPr>
              <a:t>ault-on with nothing feeding them → OA and 2A get starved → PS sluggish, RT lags 20-30 sec. Fix: switch off unused groups.</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59300" y="9381112"/>
            <a:ext cx="738203" cy="738203"/>
          </a:xfrm>
          <a:custGeom>
            <a:avLst/>
            <a:gdLst/>
            <a:ahLst/>
            <a:cxnLst/>
            <a:rect r="r" b="b" t="t" l="l"/>
            <a:pathLst>
              <a:path h="738203" w="738203">
                <a:moveTo>
                  <a:pt x="0" y="0"/>
                </a:moveTo>
                <a:lnTo>
                  <a:pt x="738203" y="0"/>
                </a:lnTo>
                <a:lnTo>
                  <a:pt x="738203" y="738203"/>
                </a:lnTo>
                <a:lnTo>
                  <a:pt x="0" y="738203"/>
                </a:lnTo>
                <a:lnTo>
                  <a:pt x="0" y="0"/>
                </a:lnTo>
                <a:close/>
              </a:path>
            </a:pathLst>
          </a:custGeom>
          <a:blipFill>
            <a:blip r:embed="rId3"/>
            <a:stretch>
              <a:fillRect l="0" t="0" r="0" b="0"/>
            </a:stretch>
          </a:blipFill>
        </p:spPr>
      </p:sp>
      <p:sp>
        <p:nvSpPr>
          <p:cNvPr name="Freeform 4" id="4"/>
          <p:cNvSpPr/>
          <p:nvPr/>
        </p:nvSpPr>
        <p:spPr>
          <a:xfrm flipH="false" flipV="false" rot="0">
            <a:off x="1890681" y="2590423"/>
            <a:ext cx="9084951" cy="5768944"/>
          </a:xfrm>
          <a:custGeom>
            <a:avLst/>
            <a:gdLst/>
            <a:ahLst/>
            <a:cxnLst/>
            <a:rect r="r" b="b" t="t" l="l"/>
            <a:pathLst>
              <a:path h="5768944" w="9084951">
                <a:moveTo>
                  <a:pt x="0" y="0"/>
                </a:moveTo>
                <a:lnTo>
                  <a:pt x="9084951" y="0"/>
                </a:lnTo>
                <a:lnTo>
                  <a:pt x="9084951" y="5768944"/>
                </a:lnTo>
                <a:lnTo>
                  <a:pt x="0" y="5768944"/>
                </a:lnTo>
                <a:lnTo>
                  <a:pt x="0" y="0"/>
                </a:lnTo>
                <a:close/>
              </a:path>
            </a:pathLst>
          </a:custGeom>
          <a:blipFill>
            <a:blip r:embed="rId4"/>
            <a:stretch>
              <a:fillRect l="0" t="0" r="0" b="0"/>
            </a:stretch>
          </a:blipFill>
        </p:spPr>
      </p:sp>
      <p:grpSp>
        <p:nvGrpSpPr>
          <p:cNvPr name="Group 5" id="5"/>
          <p:cNvGrpSpPr/>
          <p:nvPr/>
        </p:nvGrpSpPr>
        <p:grpSpPr>
          <a:xfrm rot="0">
            <a:off x="11240112" y="2590423"/>
            <a:ext cx="5157206" cy="3294023"/>
            <a:chOff x="0" y="0"/>
            <a:chExt cx="1406650" cy="898459"/>
          </a:xfrm>
        </p:grpSpPr>
        <p:sp>
          <p:nvSpPr>
            <p:cNvPr name="Freeform 6" id="6"/>
            <p:cNvSpPr/>
            <p:nvPr/>
          </p:nvSpPr>
          <p:spPr>
            <a:xfrm flipH="false" flipV="false" rot="0">
              <a:off x="0" y="0"/>
              <a:ext cx="1406650" cy="898459"/>
            </a:xfrm>
            <a:custGeom>
              <a:avLst/>
              <a:gdLst/>
              <a:ahLst/>
              <a:cxnLst/>
              <a:rect r="r" b="b" t="t" l="l"/>
              <a:pathLst>
                <a:path h="898459" w="1406650">
                  <a:moveTo>
                    <a:pt x="24019" y="0"/>
                  </a:moveTo>
                  <a:lnTo>
                    <a:pt x="1382631" y="0"/>
                  </a:lnTo>
                  <a:cubicBezTo>
                    <a:pt x="1389002" y="0"/>
                    <a:pt x="1395111" y="2531"/>
                    <a:pt x="1399615" y="7035"/>
                  </a:cubicBezTo>
                  <a:cubicBezTo>
                    <a:pt x="1404120" y="11539"/>
                    <a:pt x="1406650" y="17649"/>
                    <a:pt x="1406650" y="24019"/>
                  </a:cubicBezTo>
                  <a:lnTo>
                    <a:pt x="1406650" y="874440"/>
                  </a:lnTo>
                  <a:cubicBezTo>
                    <a:pt x="1406650" y="887706"/>
                    <a:pt x="1395897" y="898459"/>
                    <a:pt x="1382631" y="898459"/>
                  </a:cubicBezTo>
                  <a:lnTo>
                    <a:pt x="24019" y="898459"/>
                  </a:lnTo>
                  <a:cubicBezTo>
                    <a:pt x="10754" y="898459"/>
                    <a:pt x="0" y="887706"/>
                    <a:pt x="0" y="874440"/>
                  </a:cubicBezTo>
                  <a:lnTo>
                    <a:pt x="0" y="24019"/>
                  </a:lnTo>
                  <a:cubicBezTo>
                    <a:pt x="0" y="10754"/>
                    <a:pt x="10754" y="0"/>
                    <a:pt x="24019" y="0"/>
                  </a:cubicBezTo>
                  <a:close/>
                </a:path>
              </a:pathLst>
            </a:custGeom>
            <a:solidFill>
              <a:srgbClr val="C0FF00"/>
            </a:solidFill>
          </p:spPr>
        </p:sp>
        <p:sp>
          <p:nvSpPr>
            <p:cNvPr name="TextBox 7" id="7"/>
            <p:cNvSpPr txBox="true"/>
            <p:nvPr/>
          </p:nvSpPr>
          <p:spPr>
            <a:xfrm>
              <a:off x="0" y="-19050"/>
              <a:ext cx="1406650" cy="917509"/>
            </a:xfrm>
            <a:prstGeom prst="rect">
              <a:avLst/>
            </a:prstGeom>
          </p:spPr>
          <p:txBody>
            <a:bodyPr anchor="ctr" rtlCol="false" tIns="50800" lIns="50800" bIns="50800" rIns="50800"/>
            <a:lstStyle/>
            <a:p>
              <a:pPr algn="ctr">
                <a:lnSpc>
                  <a:spcPts val="2339"/>
                </a:lnSpc>
              </a:pPr>
            </a:p>
          </p:txBody>
        </p:sp>
      </p:grpSp>
      <p:sp>
        <p:nvSpPr>
          <p:cNvPr name="TextBox 8" id="8"/>
          <p:cNvSpPr txBox="true"/>
          <p:nvPr/>
        </p:nvSpPr>
        <p:spPr>
          <a:xfrm rot="0">
            <a:off x="14904466" y="5028250"/>
            <a:ext cx="1123842"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RT+1</a:t>
            </a:r>
          </a:p>
        </p:txBody>
      </p:sp>
      <p:sp>
        <p:nvSpPr>
          <p:cNvPr name="Freeform 9" id="9"/>
          <p:cNvSpPr/>
          <p:nvPr/>
        </p:nvSpPr>
        <p:spPr>
          <a:xfrm flipH="false" flipV="false" rot="1668168">
            <a:off x="15816915" y="4817323"/>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0" id="10"/>
          <p:cNvGrpSpPr/>
          <p:nvPr/>
        </p:nvGrpSpPr>
        <p:grpSpPr>
          <a:xfrm rot="0">
            <a:off x="11240112" y="6036847"/>
            <a:ext cx="5157206" cy="2425943"/>
            <a:chOff x="0" y="0"/>
            <a:chExt cx="1406650" cy="661686"/>
          </a:xfrm>
        </p:grpSpPr>
        <p:sp>
          <p:nvSpPr>
            <p:cNvPr name="Freeform 11" id="11"/>
            <p:cNvSpPr/>
            <p:nvPr/>
          </p:nvSpPr>
          <p:spPr>
            <a:xfrm flipH="false" flipV="false" rot="0">
              <a:off x="0" y="0"/>
              <a:ext cx="1406650" cy="661686"/>
            </a:xfrm>
            <a:custGeom>
              <a:avLst/>
              <a:gdLst/>
              <a:ahLst/>
              <a:cxnLst/>
              <a:rect r="r" b="b" t="t" l="l"/>
              <a:pathLst>
                <a:path h="661686" w="1406650">
                  <a:moveTo>
                    <a:pt x="24019" y="0"/>
                  </a:moveTo>
                  <a:lnTo>
                    <a:pt x="1382631" y="0"/>
                  </a:lnTo>
                  <a:cubicBezTo>
                    <a:pt x="1389002" y="0"/>
                    <a:pt x="1395111" y="2531"/>
                    <a:pt x="1399615" y="7035"/>
                  </a:cubicBezTo>
                  <a:cubicBezTo>
                    <a:pt x="1404120" y="11539"/>
                    <a:pt x="1406650" y="17649"/>
                    <a:pt x="1406650" y="24019"/>
                  </a:cubicBezTo>
                  <a:lnTo>
                    <a:pt x="1406650" y="637667"/>
                  </a:lnTo>
                  <a:cubicBezTo>
                    <a:pt x="1406650" y="650933"/>
                    <a:pt x="1395897" y="661686"/>
                    <a:pt x="1382631" y="661686"/>
                  </a:cubicBezTo>
                  <a:lnTo>
                    <a:pt x="24019" y="661686"/>
                  </a:lnTo>
                  <a:cubicBezTo>
                    <a:pt x="10754" y="661686"/>
                    <a:pt x="0" y="650933"/>
                    <a:pt x="0" y="637667"/>
                  </a:cubicBezTo>
                  <a:lnTo>
                    <a:pt x="0" y="24019"/>
                  </a:lnTo>
                  <a:cubicBezTo>
                    <a:pt x="0" y="10754"/>
                    <a:pt x="10754" y="0"/>
                    <a:pt x="24019" y="0"/>
                  </a:cubicBezTo>
                  <a:close/>
                </a:path>
              </a:pathLst>
            </a:custGeom>
            <a:solidFill>
              <a:srgbClr val="C0FF00"/>
            </a:solidFill>
          </p:spPr>
        </p:sp>
        <p:sp>
          <p:nvSpPr>
            <p:cNvPr name="TextBox 12" id="12"/>
            <p:cNvSpPr txBox="true"/>
            <p:nvPr/>
          </p:nvSpPr>
          <p:spPr>
            <a:xfrm>
              <a:off x="0" y="-19050"/>
              <a:ext cx="1406650" cy="680736"/>
            </a:xfrm>
            <a:prstGeom prst="rect">
              <a:avLst/>
            </a:prstGeom>
          </p:spPr>
          <p:txBody>
            <a:bodyPr anchor="ctr" rtlCol="false" tIns="50800" lIns="50800" bIns="50800" rIns="50800"/>
            <a:lstStyle/>
            <a:p>
              <a:pPr algn="ctr">
                <a:lnSpc>
                  <a:spcPts val="2339"/>
                </a:lnSpc>
              </a:pPr>
            </a:p>
          </p:txBody>
        </p:sp>
      </p:grpSp>
      <p:sp>
        <p:nvSpPr>
          <p:cNvPr name="TextBox 13" id="13"/>
          <p:cNvSpPr txBox="true"/>
          <p:nvPr/>
        </p:nvSpPr>
        <p:spPr>
          <a:xfrm rot="0">
            <a:off x="14780192" y="7552958"/>
            <a:ext cx="1248115" cy="584040"/>
          </a:xfrm>
          <a:prstGeom prst="rect">
            <a:avLst/>
          </a:prstGeom>
        </p:spPr>
        <p:txBody>
          <a:bodyPr anchor="t" rtlCol="false" tIns="0" lIns="0" bIns="0" rIns="0">
            <a:spAutoFit/>
          </a:bodyPr>
          <a:lstStyle/>
          <a:p>
            <a:pPr algn="r">
              <a:lnSpc>
                <a:spcPts val="4669"/>
              </a:lnSpc>
              <a:spcBef>
                <a:spcPct val="0"/>
              </a:spcBef>
            </a:pPr>
            <a:r>
              <a:rPr lang="en-US" b="true" sz="3591">
                <a:solidFill>
                  <a:srgbClr val="000000"/>
                </a:solidFill>
                <a:latin typeface="Public Sans 2 Bold"/>
                <a:ea typeface="Public Sans 2 Bold"/>
                <a:cs typeface="Public Sans 2 Bold"/>
                <a:sym typeface="Public Sans 2 Bold"/>
              </a:rPr>
              <a:t>RT+2</a:t>
            </a:r>
          </a:p>
        </p:txBody>
      </p:sp>
      <p:sp>
        <p:nvSpPr>
          <p:cNvPr name="Freeform 14" id="14"/>
          <p:cNvSpPr/>
          <p:nvPr/>
        </p:nvSpPr>
        <p:spPr>
          <a:xfrm flipH="false" flipV="false" rot="1668168">
            <a:off x="15816915" y="7342031"/>
            <a:ext cx="357568" cy="1043994"/>
          </a:xfrm>
          <a:custGeom>
            <a:avLst/>
            <a:gdLst/>
            <a:ahLst/>
            <a:cxnLst/>
            <a:rect r="r" b="b" t="t" l="l"/>
            <a:pathLst>
              <a:path h="1043994" w="357568">
                <a:moveTo>
                  <a:pt x="0" y="0"/>
                </a:moveTo>
                <a:lnTo>
                  <a:pt x="357568" y="0"/>
                </a:lnTo>
                <a:lnTo>
                  <a:pt x="357568" y="1043994"/>
                </a:lnTo>
                <a:lnTo>
                  <a:pt x="0" y="10439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1114677">
            <a:off x="6139680" y="3664170"/>
            <a:ext cx="4828113" cy="838885"/>
          </a:xfrm>
          <a:custGeom>
            <a:avLst/>
            <a:gdLst/>
            <a:ahLst/>
            <a:cxnLst/>
            <a:rect r="r" b="b" t="t" l="l"/>
            <a:pathLst>
              <a:path h="838885" w="4828113">
                <a:moveTo>
                  <a:pt x="0" y="0"/>
                </a:moveTo>
                <a:lnTo>
                  <a:pt x="4828114" y="0"/>
                </a:lnTo>
                <a:lnTo>
                  <a:pt x="4828114" y="838885"/>
                </a:lnTo>
                <a:lnTo>
                  <a:pt x="0" y="8388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1219055">
            <a:off x="8229874" y="5929570"/>
            <a:ext cx="3132260" cy="544230"/>
          </a:xfrm>
          <a:custGeom>
            <a:avLst/>
            <a:gdLst/>
            <a:ahLst/>
            <a:cxnLst/>
            <a:rect r="r" b="b" t="t" l="l"/>
            <a:pathLst>
              <a:path h="544230" w="3132260">
                <a:moveTo>
                  <a:pt x="0" y="0"/>
                </a:moveTo>
                <a:lnTo>
                  <a:pt x="3132260" y="0"/>
                </a:lnTo>
                <a:lnTo>
                  <a:pt x="3132260" y="544231"/>
                </a:lnTo>
                <a:lnTo>
                  <a:pt x="0" y="5442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15672086" y="6178995"/>
            <a:ext cx="521062" cy="613014"/>
          </a:xfrm>
          <a:custGeom>
            <a:avLst/>
            <a:gdLst/>
            <a:ahLst/>
            <a:cxnLst/>
            <a:rect r="r" b="b" t="t" l="l"/>
            <a:pathLst>
              <a:path h="613014" w="521062">
                <a:moveTo>
                  <a:pt x="0" y="0"/>
                </a:moveTo>
                <a:lnTo>
                  <a:pt x="521062" y="0"/>
                </a:lnTo>
                <a:lnTo>
                  <a:pt x="521062" y="613014"/>
                </a:lnTo>
                <a:lnTo>
                  <a:pt x="0" y="6130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2476500" y="962025"/>
            <a:ext cx="13335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000000"/>
                </a:solidFill>
                <a:latin typeface="Public Sans 2 Bold"/>
                <a:ea typeface="Public Sans 2 Bold"/>
                <a:cs typeface="Public Sans 2 Bold"/>
                <a:sym typeface="Public Sans 2 Bold"/>
              </a:rPr>
              <a:t>RadioText+</a:t>
            </a:r>
          </a:p>
        </p:txBody>
      </p:sp>
      <p:sp>
        <p:nvSpPr>
          <p:cNvPr name="TextBox 19" id="19"/>
          <p:cNvSpPr txBox="true"/>
          <p:nvPr/>
        </p:nvSpPr>
        <p:spPr>
          <a:xfrm rot="0">
            <a:off x="2476500" y="1618312"/>
            <a:ext cx="13335000" cy="405766"/>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DM Sans"/>
                <a:ea typeface="DM Sans"/>
                <a:cs typeface="DM Sans"/>
                <a:sym typeface="DM Sans"/>
              </a:rPr>
              <a:t>RT+1 &amp; RT+2</a:t>
            </a:r>
          </a:p>
        </p:txBody>
      </p:sp>
      <p:grpSp>
        <p:nvGrpSpPr>
          <p:cNvPr name="Group 20" id="20"/>
          <p:cNvGrpSpPr/>
          <p:nvPr/>
        </p:nvGrpSpPr>
        <p:grpSpPr>
          <a:xfrm rot="0">
            <a:off x="11478736" y="2916921"/>
            <a:ext cx="3964855" cy="2041399"/>
            <a:chOff x="0" y="0"/>
            <a:chExt cx="5286474" cy="2721865"/>
          </a:xfrm>
        </p:grpSpPr>
        <p:sp>
          <p:nvSpPr>
            <p:cNvPr name="TextBox 21" id="21"/>
            <p:cNvSpPr txBox="true"/>
            <p:nvPr/>
          </p:nvSpPr>
          <p:spPr>
            <a:xfrm rot="0">
              <a:off x="0" y="0"/>
              <a:ext cx="3242871"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RT+1</a:t>
              </a:r>
            </a:p>
          </p:txBody>
        </p:sp>
        <p:sp>
          <p:nvSpPr>
            <p:cNvPr name="TextBox 22" id="22"/>
            <p:cNvSpPr txBox="true"/>
            <p:nvPr/>
          </p:nvSpPr>
          <p:spPr>
            <a:xfrm rot="0">
              <a:off x="10540" y="437088"/>
              <a:ext cx="5275933" cy="2284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Common RT+ Content Type Codes</a:t>
              </a:r>
            </a:p>
            <a:p>
              <a:pPr algn="l">
                <a:lnSpc>
                  <a:spcPts val="1556"/>
                </a:lnSpc>
              </a:pPr>
              <a:r>
                <a:rPr lang="en-US" sz="1197">
                  <a:solidFill>
                    <a:srgbClr val="000000"/>
                  </a:solidFill>
                  <a:latin typeface="DM Sans"/>
                  <a:ea typeface="DM Sans"/>
                  <a:cs typeface="DM Sans"/>
                  <a:sym typeface="DM Sans"/>
                </a:rPr>
                <a:t>The</a:t>
              </a:r>
              <a:r>
                <a:rPr lang="en-US" sz="1197">
                  <a:solidFill>
                    <a:srgbClr val="000000"/>
                  </a:solidFill>
                  <a:latin typeface="DM Sans"/>
                  <a:ea typeface="DM Sans"/>
                  <a:cs typeface="DM Sans"/>
                  <a:sym typeface="DM Sans"/>
                </a:rPr>
                <a:t> software in your screenshot uses these fixed numeric identifiers to understand what it is displaying: </a:t>
              </a:r>
            </a:p>
            <a:p>
              <a:pPr algn="l">
                <a:lnSpc>
                  <a:spcPts val="1556"/>
                </a:lnSpc>
              </a:pPr>
            </a:p>
            <a:p>
              <a:pPr algn="l" marL="258478" indent="-129239" lvl="1">
                <a:lnSpc>
                  <a:spcPts val="1556"/>
                </a:lnSpc>
                <a:buFont typeface="Arial"/>
                <a:buChar char="•"/>
              </a:pPr>
              <a:r>
                <a:rPr lang="en-US" sz="1197">
                  <a:solidFill>
                    <a:srgbClr val="000000"/>
                  </a:solidFill>
                  <a:latin typeface="DM Sans"/>
                  <a:ea typeface="DM Sans"/>
                  <a:cs typeface="DM Sans"/>
                  <a:sym typeface="DM Sans"/>
                </a:rPr>
                <a:t>1 = Item.Title (Song Name)</a:t>
              </a:r>
            </a:p>
            <a:p>
              <a:pPr algn="l" marL="258478" indent="-129239" lvl="1">
                <a:lnSpc>
                  <a:spcPts val="1556"/>
                </a:lnSpc>
                <a:buFont typeface="Arial"/>
                <a:buChar char="•"/>
              </a:pPr>
              <a:r>
                <a:rPr lang="en-US" sz="1197">
                  <a:solidFill>
                    <a:srgbClr val="000000"/>
                  </a:solidFill>
                  <a:latin typeface="DM Sans"/>
                  <a:ea typeface="DM Sans"/>
                  <a:cs typeface="DM Sans"/>
                  <a:sym typeface="DM Sans"/>
                </a:rPr>
                <a:t>2 = Item.Artist (Performer)</a:t>
              </a:r>
            </a:p>
            <a:p>
              <a:pPr algn="l" marL="258478" indent="-129239" lvl="1">
                <a:lnSpc>
                  <a:spcPts val="1556"/>
                </a:lnSpc>
                <a:buFont typeface="Arial"/>
                <a:buChar char="•"/>
              </a:pPr>
              <a:r>
                <a:rPr lang="en-US" sz="1197">
                  <a:solidFill>
                    <a:srgbClr val="000000"/>
                  </a:solidFill>
                  <a:latin typeface="DM Sans"/>
                  <a:ea typeface="DM Sans"/>
                  <a:cs typeface="DM Sans"/>
                  <a:sym typeface="DM Sans"/>
                </a:rPr>
                <a:t>3 = Item.Composition (Composer)</a:t>
              </a:r>
            </a:p>
            <a:p>
              <a:pPr algn="l" marL="258478" indent="-129239" lvl="1">
                <a:lnSpc>
                  <a:spcPts val="1556"/>
                </a:lnSpc>
                <a:buFont typeface="Arial"/>
                <a:buChar char="•"/>
              </a:pPr>
              <a:r>
                <a:rPr lang="en-US" sz="1197">
                  <a:solidFill>
                    <a:srgbClr val="000000"/>
                  </a:solidFill>
                  <a:latin typeface="DM Sans"/>
                  <a:ea typeface="DM Sans"/>
                  <a:cs typeface="DM Sans"/>
                  <a:sym typeface="DM Sans"/>
                </a:rPr>
                <a:t>4 = Item.Movement (Classical music section)</a:t>
              </a:r>
            </a:p>
            <a:p>
              <a:pPr algn="l" marL="258478" indent="-129239" lvl="1">
                <a:lnSpc>
                  <a:spcPts val="1556"/>
                </a:lnSpc>
                <a:buFont typeface="Arial"/>
                <a:buChar char="•"/>
              </a:pPr>
              <a:r>
                <a:rPr lang="en-US" sz="1197">
                  <a:solidFill>
                    <a:srgbClr val="000000"/>
                  </a:solidFill>
                  <a:latin typeface="DM Sans"/>
                  <a:ea typeface="DM Sans"/>
                  <a:cs typeface="DM Sans"/>
                  <a:sym typeface="DM Sans"/>
                </a:rPr>
                <a:t>32 = Station Name Long (As seen on your screen)</a:t>
              </a:r>
            </a:p>
          </p:txBody>
        </p:sp>
      </p:grpSp>
      <p:grpSp>
        <p:nvGrpSpPr>
          <p:cNvPr name="Group 23" id="23"/>
          <p:cNvGrpSpPr/>
          <p:nvPr/>
        </p:nvGrpSpPr>
        <p:grpSpPr>
          <a:xfrm rot="0">
            <a:off x="11478736" y="6363344"/>
            <a:ext cx="3757733" cy="1850899"/>
            <a:chOff x="0" y="0"/>
            <a:chExt cx="5010311" cy="2467865"/>
          </a:xfrm>
        </p:grpSpPr>
        <p:sp>
          <p:nvSpPr>
            <p:cNvPr name="TextBox 24" id="24"/>
            <p:cNvSpPr txBox="true"/>
            <p:nvPr/>
          </p:nvSpPr>
          <p:spPr>
            <a:xfrm rot="0">
              <a:off x="0" y="0"/>
              <a:ext cx="3073465" cy="266080"/>
            </a:xfrm>
            <a:prstGeom prst="rect">
              <a:avLst/>
            </a:prstGeom>
          </p:spPr>
          <p:txBody>
            <a:bodyPr anchor="t" rtlCol="false" tIns="0" lIns="0" bIns="0" rIns="0">
              <a:spAutoFit/>
            </a:bodyPr>
            <a:lstStyle/>
            <a:p>
              <a:pPr algn="l">
                <a:lnSpc>
                  <a:spcPts val="1616"/>
                </a:lnSpc>
              </a:pPr>
              <a:r>
                <a:rPr lang="en-US" sz="1346" b="true">
                  <a:solidFill>
                    <a:srgbClr val="000000"/>
                  </a:solidFill>
                  <a:latin typeface="DM Sans Bold"/>
                  <a:ea typeface="DM Sans Bold"/>
                  <a:cs typeface="DM Sans Bold"/>
                  <a:sym typeface="DM Sans Bold"/>
                </a:rPr>
                <a:t>Why is RT+2 Empty?</a:t>
              </a:r>
            </a:p>
          </p:txBody>
        </p:sp>
        <p:sp>
          <p:nvSpPr>
            <p:cNvPr name="TextBox 25" id="25"/>
            <p:cNvSpPr txBox="true"/>
            <p:nvPr/>
          </p:nvSpPr>
          <p:spPr>
            <a:xfrm rot="0">
              <a:off x="9990" y="437088"/>
              <a:ext cx="5000321" cy="2030777"/>
            </a:xfrm>
            <a:prstGeom prst="rect">
              <a:avLst/>
            </a:prstGeom>
          </p:spPr>
          <p:txBody>
            <a:bodyPr anchor="t" rtlCol="false" tIns="0" lIns="0" bIns="0" rIns="0">
              <a:spAutoFit/>
            </a:bodyPr>
            <a:lstStyle/>
            <a:p>
              <a:pPr algn="l">
                <a:lnSpc>
                  <a:spcPts val="1556"/>
                </a:lnSpc>
              </a:pPr>
              <a:r>
                <a:rPr lang="en-US" sz="1197">
                  <a:solidFill>
                    <a:srgbClr val="000000"/>
                  </a:solidFill>
                  <a:latin typeface="DM Sans"/>
                  <a:ea typeface="DM Sans"/>
                  <a:cs typeface="DM Sans"/>
                  <a:sym typeface="DM Sans"/>
                </a:rPr>
                <a:t>Stations use RT+1 for single item</a:t>
              </a:r>
              <a:r>
                <a:rPr lang="en-US" sz="1197">
                  <a:solidFill>
                    <a:srgbClr val="000000"/>
                  </a:solidFill>
                  <a:latin typeface="DM Sans"/>
                  <a:ea typeface="DM Sans"/>
                  <a:cs typeface="DM Sans"/>
                  <a:sym typeface="DM Sans"/>
                </a:rPr>
                <a:t>s like station slogans (code 32). The RT+2 box stays empty because there is no second metadata type to tag. When a song plays, the encoder uses both slots simultaneously: RT+1 switches to code 1 (Song Title) and RT+2 switches to code 2 (Artist</a:t>
              </a:r>
              <a:r>
                <a:rPr lang="en-US" sz="1197">
                  <a:solidFill>
                    <a:srgbClr val="000000"/>
                  </a:solidFill>
                  <a:latin typeface="DM Sans"/>
                  <a:ea typeface="DM Sans"/>
                  <a:cs typeface="DM Sans"/>
                  <a:sym typeface="DM Sans"/>
                </a:rPr>
                <a:t> N</a:t>
              </a:r>
              <a:r>
                <a:rPr lang="en-US" sz="1197">
                  <a:solidFill>
                    <a:srgbClr val="000000"/>
                  </a:solidFill>
                  <a:latin typeface="DM Sans"/>
                  <a:ea typeface="DM Sans"/>
                  <a:cs typeface="DM Sans"/>
                  <a:sym typeface="DM Sans"/>
                </a:rPr>
                <a:t>am</a:t>
              </a:r>
              <a:r>
                <a:rPr lang="en-US" sz="1197">
                  <a:solidFill>
                    <a:srgbClr val="000000"/>
                  </a:solidFill>
                  <a:latin typeface="DM Sans"/>
                  <a:ea typeface="DM Sans"/>
                  <a:cs typeface="DM Sans"/>
                  <a:sym typeface="DM Sans"/>
                </a:rPr>
                <a:t>e)</a:t>
              </a:r>
              <a:r>
                <a:rPr lang="en-US" sz="1197">
                  <a:solidFill>
                    <a:srgbClr val="000000"/>
                  </a:solidFill>
                  <a:latin typeface="DM Sans"/>
                  <a:ea typeface="DM Sans"/>
                  <a:cs typeface="DM Sans"/>
                  <a:sym typeface="DM Sans"/>
                </a:rPr>
                <a:t>.</a:t>
              </a:r>
            </a:p>
            <a:p>
              <a:pPr algn="l">
                <a:lnSpc>
                  <a:spcPts val="1556"/>
                </a:lnSpc>
              </a:pPr>
            </a:p>
            <a:p>
              <a:pPr algn="l">
                <a:lnSpc>
                  <a:spcPts val="1556"/>
                </a:lnSpc>
              </a:pPr>
            </a:p>
          </p:txBody>
        </p:sp>
      </p:grpSp>
      <p:sp>
        <p:nvSpPr>
          <p:cNvPr name="TextBox 26" id="26"/>
          <p:cNvSpPr txBox="true"/>
          <p:nvPr/>
        </p:nvSpPr>
        <p:spPr>
          <a:xfrm rot="0">
            <a:off x="15243423" y="9759738"/>
            <a:ext cx="2015877" cy="247650"/>
          </a:xfrm>
          <a:prstGeom prst="rect">
            <a:avLst/>
          </a:prstGeom>
        </p:spPr>
        <p:txBody>
          <a:bodyPr anchor="t" rtlCol="false" tIns="0" lIns="0" bIns="0" rIns="0">
            <a:spAutoFit/>
          </a:bodyPr>
          <a:lstStyle/>
          <a:p>
            <a:pPr algn="l">
              <a:lnSpc>
                <a:spcPts val="2096"/>
              </a:lnSpc>
              <a:spcBef>
                <a:spcPct val="0"/>
              </a:spcBef>
            </a:pPr>
            <a:r>
              <a:rPr lang="en-US" b="true" sz="1746">
                <a:solidFill>
                  <a:srgbClr val="000000">
                    <a:alpha val="25882"/>
                  </a:srgbClr>
                </a:solidFill>
                <a:latin typeface="DM Sans Bold"/>
                <a:ea typeface="DM Sans Bold"/>
                <a:cs typeface="DM Sans Bold"/>
                <a:sym typeface="DM Sans Bold"/>
              </a:rPr>
              <a:t>tylerwoodward.me</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DAHMH6sy1Cc</dc:identifier>
  <dcterms:modified xsi:type="dcterms:W3CDTF">2011-08-01T06:04:30Z</dcterms:modified>
  <cp:revision>1</cp:revision>
  <dc:title>Understanding RDS/RBDS</dc:title>
</cp:coreProperties>
</file>